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omments/modernComment_7FFFD59D_E4D14B19.xml" ContentType="application/vnd.ms-powerpoint.comments+xml"/>
  <Override PartName="/ppt/notesSlides/notesSlide1.xml" ContentType="application/vnd.openxmlformats-officedocument.presentationml.notesSlide+xml"/>
  <Override PartName="/ppt/comments/modernComment_7FFFD58E_A1791DEA.xml" ContentType="application/vnd.ms-powerpoint.comments+xml"/>
  <Override PartName="/ppt/notesSlides/notesSlide2.xml" ContentType="application/vnd.openxmlformats-officedocument.presentationml.notesSlide+xml"/>
  <Override PartName="/ppt/comments/modernComment_101_EF9707BA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5" r:id="rId4"/>
    <p:sldMasterId id="2147483760" r:id="rId5"/>
    <p:sldMasterId id="2147483757" r:id="rId6"/>
    <p:sldMasterId id="2147483767" r:id="rId7"/>
    <p:sldMasterId id="2147483764" r:id="rId8"/>
    <p:sldMasterId id="2147483731" r:id="rId9"/>
    <p:sldMasterId id="2147483795" r:id="rId10"/>
    <p:sldMasterId id="2147483758" r:id="rId11"/>
  </p:sldMasterIdLst>
  <p:notesMasterIdLst>
    <p:notesMasterId r:id="rId44"/>
  </p:notesMasterIdLst>
  <p:sldIdLst>
    <p:sldId id="2147472797" r:id="rId12"/>
    <p:sldId id="2147472782" r:id="rId13"/>
    <p:sldId id="257" r:id="rId14"/>
    <p:sldId id="2147472798" r:id="rId15"/>
    <p:sldId id="2147472730" r:id="rId16"/>
    <p:sldId id="2147472805" r:id="rId17"/>
    <p:sldId id="2147472744" r:id="rId18"/>
    <p:sldId id="2147472795" r:id="rId19"/>
    <p:sldId id="261" r:id="rId20"/>
    <p:sldId id="2147472799" r:id="rId21"/>
    <p:sldId id="2147472820" r:id="rId22"/>
    <p:sldId id="2147472818" r:id="rId23"/>
    <p:sldId id="2147472791" r:id="rId24"/>
    <p:sldId id="2147472807" r:id="rId25"/>
    <p:sldId id="2147472801" r:id="rId26"/>
    <p:sldId id="2147472819" r:id="rId27"/>
    <p:sldId id="2147472802" r:id="rId28"/>
    <p:sldId id="263" r:id="rId29"/>
    <p:sldId id="2147472808" r:id="rId30"/>
    <p:sldId id="2147472809" r:id="rId31"/>
    <p:sldId id="2147472810" r:id="rId32"/>
    <p:sldId id="2147472811" r:id="rId33"/>
    <p:sldId id="2147472812" r:id="rId34"/>
    <p:sldId id="2147472816" r:id="rId35"/>
    <p:sldId id="2147472813" r:id="rId36"/>
    <p:sldId id="2147472815" r:id="rId37"/>
    <p:sldId id="2147472803" r:id="rId38"/>
    <p:sldId id="2147472796" r:id="rId39"/>
    <p:sldId id="2147472804" r:id="rId40"/>
    <p:sldId id="2147472806" r:id="rId41"/>
    <p:sldId id="2147472817" r:id="rId42"/>
    <p:sldId id="2147472756" r:id="rId43"/>
  </p:sldIdLst>
  <p:sldSz cx="12192000" cy="6858000"/>
  <p:notesSz cx="6858000" cy="9144000"/>
  <p:embeddedFontLst>
    <p:embeddedFont>
      <p:font typeface="Pfizer Diatype" panose="020B0604020202020204" charset="0"/>
      <p:regular r:id="rId45"/>
      <p:bold r:id="rId46"/>
      <p:italic r:id="rId47"/>
      <p:boldItalic r:id="rId48"/>
    </p:embeddedFont>
    <p:embeddedFont>
      <p:font typeface="Pfizer Diatype Office" panose="020B0604020202020204" charset="0"/>
      <p:regular r:id="rId49"/>
      <p:bold r:id="rId50"/>
      <p:italic r:id="rId51"/>
      <p:boldItalic r:id="rId52"/>
    </p:embeddedFont>
    <p:embeddedFont>
      <p:font typeface="Pfizer Diatype Office Light" panose="020B0404040202060203" charset="0"/>
      <p:regular r:id="rId53"/>
      <p:bold r:id="rId54"/>
      <p:italic r:id="rId55"/>
      <p:boldItalic r:id="rId56"/>
    </p:embeddedFont>
    <p:embeddedFont>
      <p:font typeface="Pfizer Tomorrow" panose="020B060402020202020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52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041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56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08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2599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12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59964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160" algn="l" defTabSz="22852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Dividers" id="{5FE9DCF9-827E-0740-9BC0-A230608FB510}">
          <p14:sldIdLst>
            <p14:sldId id="2147472797"/>
            <p14:sldId id="2147472782"/>
            <p14:sldId id="257"/>
            <p14:sldId id="2147472798"/>
            <p14:sldId id="2147472730"/>
            <p14:sldId id="2147472805"/>
            <p14:sldId id="2147472744"/>
            <p14:sldId id="2147472795"/>
            <p14:sldId id="261"/>
            <p14:sldId id="2147472799"/>
            <p14:sldId id="2147472820"/>
            <p14:sldId id="2147472818"/>
            <p14:sldId id="2147472791"/>
            <p14:sldId id="2147472807"/>
            <p14:sldId id="2147472801"/>
            <p14:sldId id="2147472819"/>
            <p14:sldId id="2147472802"/>
            <p14:sldId id="263"/>
            <p14:sldId id="2147472808"/>
            <p14:sldId id="2147472809"/>
            <p14:sldId id="2147472810"/>
            <p14:sldId id="2147472811"/>
            <p14:sldId id="2147472812"/>
            <p14:sldId id="2147472816"/>
            <p14:sldId id="2147472813"/>
            <p14:sldId id="2147472815"/>
            <p14:sldId id="2147472803"/>
            <p14:sldId id="2147472796"/>
            <p14:sldId id="2147472804"/>
            <p14:sldId id="2147472806"/>
            <p14:sldId id="2147472817"/>
            <p14:sldId id="21474727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73BE28-8D19-F2FE-088D-6A4540B1309E}" name="Ariel Wakasa Gonzalez" initials="AW" userId="S::ariwakas@publicisgroupe.net::3c873ce8-fe15-42dd-abd1-2e919fcc12d3" providerId="AD"/>
  <p188:author id="{3C8BE92B-5C51-2991-0E8F-29C1FE20BC8F}" name="Lizelle Ocfemia" initials="LO" userId="S::lizelle.ocfemia@cooper.edu::b695e9ce-2223-4f03-b4ee-a8b4b14e13c2" providerId="AD"/>
  <p188:author id="{1CE01740-2ADB-2B03-9766-DB977A3F8064}" name="Nicolas Palacio" initials="" userId="S::nictruji@publicisgroupe.net::6b9c81d5-eefc-4f77-94c0-9794592403f1" providerId="AD"/>
  <p188:author id="{186C9C92-2E87-B9DD-9740-78D5A8E7E5C0}" name="Lora Lukin" initials="" userId="S::lorlukin@publicisgroupe.net::0bfd6fb1-7171-4261-ade9-d004004e160a" providerId="AD"/>
  <p188:author id="{CB5BC4E9-496B-EDA7-2165-F0C7141A1D5B}" name="Lamiah Khan" initials="LK" userId="S::lamiah.khan@cooper.edu::dc380b0f-9f07-4040-ad79-cf9106142c95" providerId="AD"/>
  <p188:author id="{F8F61FFD-29DF-8594-9312-57D1555605A3}" name="Aaryan Mahipal" initials="AM" userId="S::aaryan.mahipal@cooper.edu::995686a8-dc17-4275-a1ba-f17ee19b2b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7FF"/>
    <a:srgbClr val="189988"/>
    <a:srgbClr val="AD8BFF"/>
    <a:srgbClr val="AD88FE"/>
    <a:srgbClr val="0000CA"/>
    <a:srgbClr val="02005E"/>
    <a:srgbClr val="0098FF"/>
    <a:srgbClr val="179A89"/>
    <a:srgbClr val="0095FF"/>
    <a:srgbClr val="203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EADE23-4D3D-4FF8-9F21-301BC9C2EF0F}" v="2811" dt="2024-09-13T01:27:53.7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comments/modernComment_101_EF9707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3312EAB-8B7F-421E-8BE7-FE24DF5A4906}" authorId="{CB5BC4E9-496B-EDA7-2165-F0C7141A1D5B}" created="2024-09-09T23:22:21.344">
    <pc:sldMkLst xmlns:pc="http://schemas.microsoft.com/office/powerpoint/2013/main/command">
      <pc:docMk/>
      <pc:sldMk cId="4019652538" sldId="257"/>
    </pc:sldMkLst>
    <p188:txBody>
      <a:bodyPr/>
      <a:lstStyle/>
      <a:p>
        <a:r>
          <a:rPr lang="en-US"/>
          <a:t>empty space? add a pigeon? </a:t>
        </a:r>
      </a:p>
    </p188:txBody>
  </p188:cm>
</p188:cmLst>
</file>

<file path=ppt/comments/modernComment_7FFFD58E_A1791DE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4BBE5D-D6EB-4AF6-ADEA-E9EAB3B5BEAF}" authorId="{CB5BC4E9-496B-EDA7-2165-F0C7141A1D5B}" created="2024-09-09T23:49:10.603">
    <pc:sldMkLst xmlns:pc="http://schemas.microsoft.com/office/powerpoint/2013/main/command">
      <pc:docMk/>
      <pc:sldMk cId="2709069290" sldId="2147472782"/>
    </pc:sldMkLst>
    <p188:txBody>
      <a:bodyPr/>
      <a:lstStyle/>
      <a:p>
        <a:r>
          <a:rPr lang="en-US"/>
          <a:t>we need a slogan!!</a:t>
        </a:r>
      </a:p>
    </p188:txBody>
  </p188:cm>
</p188:cmLst>
</file>

<file path=ppt/comments/modernComment_7FFFD59D_E4D14B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438239-336F-457A-89EF-715C8C5DB168}" authorId="{F8F61FFD-29DF-8594-9312-57D1555605A3}" status="resolved" created="2024-09-09T22:38:44.01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38921497" sldId="2147472797"/>
      <ac:spMk id="62" creationId="{ABEF392B-F462-AE22-9E6E-D70676B406D7}"/>
      <ac:txMk cp="1">
        <ac:context len="278" hash="3057886964"/>
      </ac:txMk>
    </ac:txMkLst>
    <p188:pos x="1282791" y="1332129"/>
    <p188:txBody>
      <a:bodyPr/>
      <a:lstStyle/>
      <a:p>
        <a:r>
          <a:rPr lang="en-US"/>
          <a:t>take a look</a:t>
        </a:r>
      </a:p>
    </p188:txBody>
  </p188:cm>
  <p188:cm id="{ABFF3741-6545-4271-A044-5F1BD05D65FB}" authorId="{F8F61FFD-29DF-8594-9312-57D1555605A3}" status="resolved" created="2024-09-09T22:43:12.54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38921497" sldId="2147472797"/>
      <ac:spMk id="10" creationId="{53653D25-B52C-390F-EA15-D8D802A1E912}"/>
      <ac:txMk cp="81">
        <ac:context len="145" hash="3086475332"/>
      </ac:txMk>
    </ac:txMkLst>
    <p188:pos x="1063510" y="838748"/>
    <p188:txBody>
      <a:bodyPr/>
      <a:lstStyle/>
      <a:p>
        <a:r>
          <a:rPr lang="en-US"/>
          <a:t>come up with a better name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fizer Diatype Office" panose="020B0504040202060203" pitchFamily="34" charset="77"/>
              </a:defRPr>
            </a:lvl1pPr>
          </a:lstStyle>
          <a:p>
            <a:fld id="{C49B1140-0205-FC4B-8969-D21916B4B80D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fizer Diatype Office" panose="020B0504040202060203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fizer Diatype Office" panose="020B0504040202060203" pitchFamily="34" charset="77"/>
              </a:defRPr>
            </a:lvl1pPr>
          </a:lstStyle>
          <a:p>
            <a:fld id="{A66EB0F6-0CBB-6A4E-B00F-31FF6D66F0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7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1pPr>
    <a:lvl2pPr marL="456928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2pPr>
    <a:lvl3pPr marL="913852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3pPr>
    <a:lvl4pPr marL="1370776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4pPr>
    <a:lvl5pPr marL="1827704" algn="l" defTabSz="913852" rtl="0" eaLnBrk="1" latinLnBrk="0" hangingPunct="1">
      <a:defRPr sz="1200" b="0" i="0" kern="1200">
        <a:solidFill>
          <a:schemeClr val="tx1"/>
        </a:solidFill>
        <a:latin typeface="Pfizer Diatype Office" panose="020B0504040202060203" pitchFamily="34" charset="77"/>
        <a:ea typeface="+mn-ea"/>
        <a:cs typeface="+mn-cs"/>
      </a:defRPr>
    </a:lvl5pPr>
    <a:lvl6pPr marL="2284628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3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7" algn="l" defTabSz="91385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Aaryan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9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lamiah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83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lamiah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42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lamiah</a:t>
            </a:r>
          </a:p>
        </p:txBody>
      </p:sp>
    </p:spTree>
    <p:extLst>
      <p:ext uri="{BB962C8B-B14F-4D97-AF65-F5344CB8AC3E}">
        <p14:creationId xmlns:p14="http://schemas.microsoft.com/office/powerpoint/2010/main" val="489722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importance of BH within overall well-being and economic health is an evolving focus of healthcare research. BH conditions have a disproportionate impact on overall healthcare spending: around 60 percent of overall healthcare spending is attributable to the roughly one-quarter of the population diagnosed with BH conditions. Unaddressed BH conditions can also affect productivity in the workplace and mortality rates, in addition to having a pronounced effect on an individual’s emotional and social well-being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84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aaryan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7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aaryan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23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aaryan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54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aaryan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23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aaryan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22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Aaryan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3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lamiah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11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lamiah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EB0F6-0CBB-6A4E-B00F-31FF6D66F0D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51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884F4-659B-441F-45EE-F923C221E5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982" y="5762143"/>
            <a:ext cx="1443897" cy="589314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4B97BE01-F0D5-3584-357C-76DC10137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688C328-0B4B-58D0-9900-6682D7CF32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75169-BD02-C8C2-7994-26CD0B402F72}"/>
              </a:ext>
            </a:extLst>
          </p:cNvPr>
          <p:cNvSpPr txBox="1"/>
          <p:nvPr userDrawn="1"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387771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 with L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7BB5660-0ACC-420C-FE42-E4567F70B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931F2-C551-2AD4-7B6A-9581E8942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5761669"/>
            <a:ext cx="1442647" cy="589788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7779D81-C5B7-9D06-E85C-734849E79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B0D16B-5D71-98DD-1BB3-47FCB31844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C1915-A948-27F3-421D-7A432528F01F}"/>
              </a:ext>
            </a:extLst>
          </p:cNvPr>
          <p:cNvSpPr txBox="1"/>
          <p:nvPr userDrawn="1"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33697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C2C46F47-4586-D311-FFD2-FCCA5D0D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EAE86-BF0C-FAE6-D855-7CB57A1B2C07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290B-1340-57B8-7497-9311B3A0F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83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5FC85B-94AC-C0CA-227D-7671ABF2928E}"/>
              </a:ext>
            </a:extLst>
          </p:cNvPr>
          <p:cNvSpPr/>
          <p:nvPr userDrawn="1"/>
        </p:nvSpPr>
        <p:spPr>
          <a:xfrm>
            <a:off x="6095346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CB07BB3A-6067-24D9-AAF7-811F8AF4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E92ECA5-B4C5-11AB-D3FF-B117A2EB5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bg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7E61E-0B5E-3295-7C2B-9172A1B2C1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820509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5753144" cy="448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22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22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3013905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7645992" cy="4480719"/>
          </a:xfrm>
          <a:prstGeom prst="rect">
            <a:avLst/>
          </a:prstGeom>
        </p:spPr>
        <p:txBody>
          <a:bodyPr numCol="2" spcCol="914400"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1990650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6232" y="648609"/>
            <a:ext cx="7734771" cy="5523591"/>
          </a:xfrm>
          <a:prstGeom prst="rect">
            <a:avLst/>
          </a:prstGeom>
        </p:spPr>
        <p:txBody>
          <a:bodyPr numCol="3" spcCol="914400"/>
          <a:lstStyle>
            <a:lvl1pPr marL="0" indent="0">
              <a:buNone/>
              <a:defRPr lang="en-US" sz="165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5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65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65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5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2518285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35694" y="648609"/>
            <a:ext cx="7645992" cy="4480719"/>
          </a:xfrm>
          <a:prstGeom prst="rect">
            <a:avLst/>
          </a:prstGeom>
        </p:spPr>
        <p:txBody>
          <a:bodyPr numCol="2" spcCol="914400"/>
          <a:lstStyle>
            <a:lvl1pPr marL="285679" indent="-285679">
              <a:buFont typeface="Arial" panose="020B0604020202020204" pitchFamily="34" charset="0"/>
              <a:buChar char="•"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ED763F9-86FB-50D0-2494-390619CE80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0157" y="1043047"/>
            <a:ext cx="3154745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25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b="0" kern="1200" spc="-25" dirty="0" smtClean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b="0" kern="1200" spc="-25" dirty="0">
                <a:solidFill>
                  <a:srgbClr val="0000CA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</p:spTree>
    <p:extLst>
      <p:ext uri="{BB962C8B-B14F-4D97-AF65-F5344CB8AC3E}">
        <p14:creationId xmlns:p14="http://schemas.microsoft.com/office/powerpoint/2010/main" val="2779876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1344759"/>
            <a:ext cx="3427224" cy="448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6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533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with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1344759"/>
            <a:ext cx="3427224" cy="44807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6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2FA4958-90B2-CE63-F910-55E115CEFBF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307116" y="685800"/>
            <a:ext cx="6274570" cy="5486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25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9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2FA4958-90B2-CE63-F910-55E115CEFBF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68651" y="2156614"/>
            <a:ext cx="3626641" cy="31848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8DC1310-20A2-AB9D-049B-21570496E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1344759"/>
            <a:ext cx="8149871" cy="553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hart Placeholder 2">
            <a:extLst>
              <a:ext uri="{FF2B5EF4-FFF2-40B4-BE49-F238E27FC236}">
                <a16:creationId xmlns:a16="http://schemas.microsoft.com/office/drawing/2014/main" id="{2FB050F9-8DD3-9C2C-8D80-574DD369AE2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85636" y="2156614"/>
            <a:ext cx="3626641" cy="31848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Chart Placeholder 2">
            <a:extLst>
              <a:ext uri="{FF2B5EF4-FFF2-40B4-BE49-F238E27FC236}">
                <a16:creationId xmlns:a16="http://schemas.microsoft.com/office/drawing/2014/main" id="{097125FD-7E79-12F7-B732-3F97A29C697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8002622" y="2156614"/>
            <a:ext cx="3626641" cy="31848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2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Imag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7BB5660-0ACC-420C-FE42-E4567F70B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884F4-659B-441F-45EE-F923C221E5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982" y="5762143"/>
            <a:ext cx="1443897" cy="589314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B4DEE37-4C57-A98E-FC92-AA751D7B20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21666A8F-937A-95F5-09E9-A7E0813E85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F6DA5-17F8-F45E-C899-C9DDB8A0FCF8}"/>
              </a:ext>
            </a:extLst>
          </p:cNvPr>
          <p:cNvSpPr txBox="1"/>
          <p:nvPr userDrawn="1"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1094096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6D53EA6-91B3-B6ED-269F-9F9A5A4F1543}"/>
              </a:ext>
            </a:extLst>
          </p:cNvPr>
          <p:cNvSpPr/>
          <p:nvPr userDrawn="1"/>
        </p:nvSpPr>
        <p:spPr>
          <a:xfrm>
            <a:off x="614625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B32C02-7C77-7641-02DF-7E6E84F87948}"/>
              </a:ext>
            </a:extLst>
          </p:cNvPr>
          <p:cNvSpPr/>
          <p:nvPr userDrawn="1"/>
        </p:nvSpPr>
        <p:spPr>
          <a:xfrm>
            <a:off x="2829544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C8A16A-A534-05DF-3089-5C0A4D509288}"/>
              </a:ext>
            </a:extLst>
          </p:cNvPr>
          <p:cNvSpPr/>
          <p:nvPr userDrawn="1"/>
        </p:nvSpPr>
        <p:spPr>
          <a:xfrm>
            <a:off x="5044464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94F59B-16FF-911B-E2AB-49612831AA11}"/>
              </a:ext>
            </a:extLst>
          </p:cNvPr>
          <p:cNvSpPr/>
          <p:nvPr userDrawn="1"/>
        </p:nvSpPr>
        <p:spPr>
          <a:xfrm>
            <a:off x="7259383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36257E-1703-F446-10FD-DAFEF9C1731B}"/>
              </a:ext>
            </a:extLst>
          </p:cNvPr>
          <p:cNvSpPr/>
          <p:nvPr userDrawn="1"/>
        </p:nvSpPr>
        <p:spPr>
          <a:xfrm>
            <a:off x="9503557" y="1600200"/>
            <a:ext cx="2098535" cy="4125650"/>
          </a:xfrm>
          <a:prstGeom prst="roundRect">
            <a:avLst>
              <a:gd name="adj" fmla="val 6069"/>
            </a:avLst>
          </a:prstGeom>
          <a:solidFill>
            <a:srgbClr val="0098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7B1E0D-05DE-3D0D-5A58-B0B08AEB1871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6443CB24-4334-C4FC-0E67-D4AB22912F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9412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233FC7-23FB-E54C-3249-87FD6EF44B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0909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46C3915-7EEC-AD61-84D9-B0F21A7F40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0909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D40CC42D-F686-6BA3-A384-D2A6387FA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2816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F70248A-4A7B-C4B1-ACCB-81D7DCC6F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4312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0DEA8E-0513-6F8C-C393-B7D0A7DE58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4312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79177C4-8512-A58C-3DE9-B16551A618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1619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3930330C-ED1C-802D-3794-40CE6FC34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83116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24F8970-84F0-E252-CC21-1F64457C70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16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ACC2CFC-DBD1-C32A-5CB2-E5180FC39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10423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850F291-294B-E107-27A4-98BE3833FD2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1920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DA3ECA4A-7DD2-790F-B38D-EA2D4F7C50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01920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F6529C93-D17D-2B51-5BC5-B297908CB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51527" y="1750817"/>
            <a:ext cx="1837755" cy="1618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330945C6-4CB1-E470-5372-945DFC073A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43023" y="1912657"/>
            <a:ext cx="1837755" cy="305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89B8D6B-2541-4E16-68F8-E5888BD350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43023" y="2436467"/>
            <a:ext cx="1837755" cy="28213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6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63627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5D17C-DEAE-7724-2AC9-1A63A290B510}"/>
              </a:ext>
            </a:extLst>
          </p:cNvPr>
          <p:cNvGrpSpPr/>
          <p:nvPr userDrawn="1"/>
        </p:nvGrpSpPr>
        <p:grpSpPr>
          <a:xfrm>
            <a:off x="606004" y="1501332"/>
            <a:ext cx="2610938" cy="4283242"/>
            <a:chOff x="1212167" y="7796463"/>
            <a:chExt cx="4206238" cy="856648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C4B856E-DE77-1F05-F6C4-30D0EB8B9D7C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20" name="Round Same Side Corner Rectangle 19">
              <a:extLst>
                <a:ext uri="{FF2B5EF4-FFF2-40B4-BE49-F238E27FC236}">
                  <a16:creationId xmlns:a16="http://schemas.microsoft.com/office/drawing/2014/main" id="{A5EB5ED4-79BD-E23D-AE38-9E1463CC90C2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7B1E0D-05DE-3D0D-5A58-B0B08AEB1871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3930330C-ED1C-802D-3794-40CE6FC347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514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24F8970-84F0-E252-CC21-1F64457C70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4272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3B12CC34-81B1-8461-6DCE-5F8414C351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4272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1D67C4F-DE77-01FF-BEBD-A427C15597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514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ACE3369D-29C3-51FB-92F3-6405B1B31D7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2514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CD5AA2-A503-219C-F707-C2F01E8C37CE}"/>
              </a:ext>
            </a:extLst>
          </p:cNvPr>
          <p:cNvGrpSpPr/>
          <p:nvPr userDrawn="1"/>
        </p:nvGrpSpPr>
        <p:grpSpPr>
          <a:xfrm>
            <a:off x="3395689" y="1501332"/>
            <a:ext cx="2610938" cy="4283242"/>
            <a:chOff x="1212167" y="7796463"/>
            <a:chExt cx="4206238" cy="8566483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F196C5A-74EE-1F93-5207-DCA4F4BC07B4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48" name="Round Same Side Corner Rectangle 47">
              <a:extLst>
                <a:ext uri="{FF2B5EF4-FFF2-40B4-BE49-F238E27FC236}">
                  <a16:creationId xmlns:a16="http://schemas.microsoft.com/office/drawing/2014/main" id="{026A9F26-5A96-8514-034C-9440BDDC2BC7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C766ABA-CEC9-C4BC-CDDD-9E1AFA2A0E51}"/>
              </a:ext>
            </a:extLst>
          </p:cNvPr>
          <p:cNvGrpSpPr/>
          <p:nvPr userDrawn="1"/>
        </p:nvGrpSpPr>
        <p:grpSpPr>
          <a:xfrm>
            <a:off x="6185374" y="1501332"/>
            <a:ext cx="2610938" cy="4283242"/>
            <a:chOff x="1212167" y="7796463"/>
            <a:chExt cx="4206238" cy="8566483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1815AB79-9CB3-D383-8F2E-F9DB109DA656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51" name="Round Same Side Corner Rectangle 50">
              <a:extLst>
                <a:ext uri="{FF2B5EF4-FFF2-40B4-BE49-F238E27FC236}">
                  <a16:creationId xmlns:a16="http://schemas.microsoft.com/office/drawing/2014/main" id="{B9BB9445-6813-A364-DCCD-791AB835B0CF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85F3C1A-7708-80EA-5CDC-C808CA7F28F3}"/>
              </a:ext>
            </a:extLst>
          </p:cNvPr>
          <p:cNvGrpSpPr/>
          <p:nvPr userDrawn="1"/>
        </p:nvGrpSpPr>
        <p:grpSpPr>
          <a:xfrm>
            <a:off x="8975058" y="1501332"/>
            <a:ext cx="2610938" cy="4283242"/>
            <a:chOff x="1212167" y="7796463"/>
            <a:chExt cx="4206238" cy="8566483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FA9E97B-27B7-329A-501B-99EE4B24897D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9758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54" name="Round Same Side Corner Rectangle 53">
              <a:extLst>
                <a:ext uri="{FF2B5EF4-FFF2-40B4-BE49-F238E27FC236}">
                  <a16:creationId xmlns:a16="http://schemas.microsoft.com/office/drawing/2014/main" id="{B000B8D4-6A7C-FE5C-A320-BF8A9F427F8D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81ECAD81-857E-2F62-A2BA-A1EE679090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17602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5D203AC-D978-4604-3DEE-C856EAAC8D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19359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E519876-C4B1-98E2-A9E6-901B8CB649D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19359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6DA72B0-5C27-0F55-8A26-157851DD400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17602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8C2D71FD-1091-668F-4A76-B8F25955916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17602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795A53F9-6094-CCB3-8E07-414B962C33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12689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B9E3FBCA-4B87-C5F6-BA05-5B029A433C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14447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1716E3A6-30D7-5DFC-FD02-E4B5AEFBD2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14447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C06D32C4-FF1C-B3D5-F903-94779A7EBFD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12689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24DBB815-2DA9-C8C5-E161-F69B973DA62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12689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6B9F6B13-4A74-A9FD-F3AD-67D5F8182A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07777" y="1618360"/>
            <a:ext cx="2352589" cy="29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E43DC601-AE83-64B7-D8AA-661D0D55704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09535" y="2090391"/>
            <a:ext cx="2316205" cy="615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4947D06-DCEA-B540-0619-C0411B9B286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09535" y="4768276"/>
            <a:ext cx="2316205" cy="8618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0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 marL="914171" indent="0">
              <a:buNone/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6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6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A49C126B-131E-C695-E276-9D9621C2B4E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07777" y="2950772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7D858769-95FE-4DDD-0D9F-AB83295A09F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07777" y="4557503"/>
            <a:ext cx="2352589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200" b="0" i="0" kern="1200" spc="-25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43000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5FC85B-94AC-C0CA-227D-7671ABF2928E}"/>
              </a:ext>
            </a:extLst>
          </p:cNvPr>
          <p:cNvSpPr/>
          <p:nvPr userDrawn="1"/>
        </p:nvSpPr>
        <p:spPr>
          <a:xfrm>
            <a:off x="6095346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C7DBDB-BBBB-21C0-B73D-C920994B6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4F2F1C8-07E9-7744-94F4-0AF143FAB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CBF1253-EDE9-CCBE-CC1E-BBACF7AAF9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08542" y="515342"/>
            <a:ext cx="5103062" cy="677109"/>
          </a:xfrm>
          <a:prstGeom prst="rect">
            <a:avLst/>
          </a:prstGeom>
        </p:spPr>
        <p:txBody>
          <a:bodyPr/>
          <a:lstStyle>
            <a:lvl1pPr marL="0" indent="0" algn="l" defTabSz="45708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399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01 Key Point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38B02E5-6686-6077-72D8-974AD75A43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8542" y="3068971"/>
            <a:ext cx="5103062" cy="677109"/>
          </a:xfrm>
          <a:prstGeom prst="rect">
            <a:avLst/>
          </a:prstGeom>
        </p:spPr>
        <p:txBody>
          <a:bodyPr/>
          <a:lstStyle>
            <a:lvl1pPr marL="0" indent="0" algn="l" defTabSz="45708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399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02 Key Point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C34BD04-1866-F729-AA57-40BC049132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7823" y="1328625"/>
            <a:ext cx="5054931" cy="1497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3F46805-66E5-C16F-2EF7-3E3697605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7823" y="3882255"/>
            <a:ext cx="5054931" cy="1497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C68B568E-9CE8-D887-3682-5FCC1781C1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B706D-1516-EF71-78E8-71FEC3CA98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3238534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ype Moment 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1BD0C0B-A98D-5936-804D-A5476E8CF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8834" y="6515101"/>
            <a:ext cx="1143536" cy="153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A907-6F56-E6DB-B767-45FE06E496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5293E5D7-BC76-0C3B-20A9-B1302B77FA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200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9648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“Quote Here”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C843E-972A-43D0-6530-CB6BAA917EA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290785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ype Mom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200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9648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1159225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Type Moment 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1BD0C0B-A98D-5936-804D-A5476E8CF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8834" y="6515101"/>
            <a:ext cx="1143536" cy="153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A907-6F56-E6DB-B767-45FE06E496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A454539-8AC2-AF11-7CA2-9F733567B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9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4799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Body copy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0992C-2910-B680-3EFE-5D50A81E7D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117265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ype Mom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9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Body copy here</a:t>
            </a:r>
          </a:p>
        </p:txBody>
      </p:sp>
    </p:spTree>
    <p:extLst>
      <p:ext uri="{BB962C8B-B14F-4D97-AF65-F5344CB8AC3E}">
        <p14:creationId xmlns:p14="http://schemas.microsoft.com/office/powerpoint/2010/main" val="33607535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404EFE6-3990-9199-E473-CB5023E59E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7185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E248FED-FC1A-E5C2-2A25-071DD1FDB9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3001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1" name="Picture Placeholder 14">
            <a:extLst>
              <a:ext uri="{FF2B5EF4-FFF2-40B4-BE49-F238E27FC236}">
                <a16:creationId xmlns:a16="http://schemas.microsoft.com/office/drawing/2014/main" id="{7FFC4AD9-BE4C-382B-F837-4924513DA7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971851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4AEA430-A599-0515-6BDD-BF574A466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22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0772202-94D1-A6D8-AC9B-332C7B0C67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37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4" name="Picture Placeholder 14">
            <a:extLst>
              <a:ext uri="{FF2B5EF4-FFF2-40B4-BE49-F238E27FC236}">
                <a16:creationId xmlns:a16="http://schemas.microsoft.com/office/drawing/2014/main" id="{BE6FC390-8DC9-A08A-72C3-A68AEE4114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22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2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37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0" name="Picture Placeholder 14">
            <a:extLst>
              <a:ext uri="{FF2B5EF4-FFF2-40B4-BE49-F238E27FC236}">
                <a16:creationId xmlns:a16="http://schemas.microsoft.com/office/drawing/2014/main" id="{B8B5A077-38EF-8381-E351-BCAB022434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222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AD8067E4-3398-C752-C22C-E59B543CCB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1683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1EA35DFD-9CE8-23A5-13D9-9CB249ED5A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2798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99B7C413-2995-AF2E-F856-3DAF2E72E0D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716832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87E5DE8B-EC19-FC62-4A7D-48AE089829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83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C57AD32-1EA5-8329-4803-717BC07526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2798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9" name="Picture Placeholder 14">
            <a:extLst>
              <a:ext uri="{FF2B5EF4-FFF2-40B4-BE49-F238E27FC236}">
                <a16:creationId xmlns:a16="http://schemas.microsoft.com/office/drawing/2014/main" id="{42EBB1BF-4A4F-8EAD-1980-49ED10F987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16832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8D41F8F-BF26-81F0-5D9E-EEEA93825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01839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5883EA46-96AC-1262-C398-35155E5FDA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2988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4" name="Picture Placeholder 14">
            <a:extLst>
              <a:ext uri="{FF2B5EF4-FFF2-40B4-BE49-F238E27FC236}">
                <a16:creationId xmlns:a16="http://schemas.microsoft.com/office/drawing/2014/main" id="{8F10A379-EC69-D38A-9339-D4BDD94AB28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801838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A1DD907C-DA7C-686A-3CD4-52E89B2F8C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1839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3934B5AE-6B64-67FB-2457-43CCE8C14B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2988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7" name="Picture Placeholder 14">
            <a:extLst>
              <a:ext uri="{FF2B5EF4-FFF2-40B4-BE49-F238E27FC236}">
                <a16:creationId xmlns:a16="http://schemas.microsoft.com/office/drawing/2014/main" id="{C03E76C2-C422-EAAA-8837-7949DE765FF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801838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B10EEAD5-EFA5-F933-C0BD-919C1497D5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86845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F7BF0ACC-6CC9-86A3-C9D7-C4CE3AF7B8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7995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0" name="Picture Placeholder 14">
            <a:extLst>
              <a:ext uri="{FF2B5EF4-FFF2-40B4-BE49-F238E27FC236}">
                <a16:creationId xmlns:a16="http://schemas.microsoft.com/office/drawing/2014/main" id="{DF285879-F3E0-611E-882C-9ABDFE81FAD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886845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D99B5B46-342D-4E09-EE37-09342350CD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86845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7F2BCE-B6B4-1416-6EED-64F6723898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7995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3" name="Picture Placeholder 14">
            <a:extLst>
              <a:ext uri="{FF2B5EF4-FFF2-40B4-BE49-F238E27FC236}">
                <a16:creationId xmlns:a16="http://schemas.microsoft.com/office/drawing/2014/main" id="{04439C18-C079-D2D1-296D-812ECF66C48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886845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A161A867-1260-19C0-F76F-C8E2A1FB9C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7185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1B9CF7ED-4EFA-458C-9FA5-EFF446E9A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83001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6" name="Picture Placeholder 14">
            <a:extLst>
              <a:ext uri="{FF2B5EF4-FFF2-40B4-BE49-F238E27FC236}">
                <a16:creationId xmlns:a16="http://schemas.microsoft.com/office/drawing/2014/main" id="{ED07B673-86BD-3A9A-86CD-C97D8EAEA54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971851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25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727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876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8EBA8F25-490A-3708-8337-0461073472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5010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F7E5F29-2D22-A865-D440-E56A77B9AC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4568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B221B1E-2B9F-3844-14AC-38290B8829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5683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ED99EF7-3564-AC0E-2012-B5892130022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804964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6220ABB-BF70-6949-15A4-4E0775612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6784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D6C59E1-EAF9-E56C-3C3F-B13F052E6B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97934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A18A192C-6340-30AB-3BD0-B89A2096D92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6068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4F2413C-B968-A684-CCB9-FFB0A59580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7888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3FED9C2-7105-DF53-4935-18D1FC6B99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9037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8D41FDE-24B6-B749-AAE2-34A5D7AF53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7171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CCFBA97-26EB-2214-F8EB-3D27D12727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6899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D170223-6E72-8A14-AAB8-919B401533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8014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1DBCFDEA-A574-BCDF-6B91-D9A4EF795C1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528274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420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6A93E6CE-ACF3-6C2D-B43C-E22F6A08F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4A84E6-4964-86B5-6174-78A555656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89B85A33-C477-FFF9-B49D-9699B0BCE8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6" y="0"/>
            <a:ext cx="67436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E9659A4C-B79B-0ABA-5226-D696D3BD3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2148" y="6515100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45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Ligh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7BB5660-0ACC-420C-FE42-E4567F70BF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931F2-C551-2AD4-7B6A-9581E8942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5761669"/>
            <a:ext cx="1442647" cy="589788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7779D81-C5B7-9D06-E85C-734849E79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CB0D16B-5D71-98DD-1BB3-47FCB31844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6C1915-A948-27F3-421D-7A432528F01F}"/>
              </a:ext>
            </a:extLst>
          </p:cNvPr>
          <p:cNvSpPr txBox="1"/>
          <p:nvPr userDrawn="1"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009407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9CFDFED-7147-931A-225C-7FEF8A5D0F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7" y="133349"/>
            <a:ext cx="3207109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DF5D942D-368E-A37A-FA58-5B1E5CE945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19466" y="133349"/>
            <a:ext cx="3225364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F5A3B4A-8178-C1F3-DC3D-D55D56C68A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85687" y="3489868"/>
            <a:ext cx="3207109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AF2C7299-948F-B489-EE94-EB40C86297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9466" y="3489868"/>
            <a:ext cx="3225364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39D8F0-54DE-9078-45E3-8A3FDFEF5EA2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solidFill>
                  <a:schemeClr val="bg1"/>
                </a:solidFill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solidFill>
                <a:schemeClr val="bg1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AC6D11C-F0D1-0557-2EBA-1B65F9E40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2148" y="6515100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168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404EFE6-3990-9199-E473-CB5023E59E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7185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E248FED-FC1A-E5C2-2A25-071DD1FDB9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3001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1" name="Picture Placeholder 14">
            <a:extLst>
              <a:ext uri="{FF2B5EF4-FFF2-40B4-BE49-F238E27FC236}">
                <a16:creationId xmlns:a16="http://schemas.microsoft.com/office/drawing/2014/main" id="{7FFC4AD9-BE4C-382B-F837-4924513DA7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971851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64AEA430-A599-0515-6BDD-BF574A466E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22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0772202-94D1-A6D8-AC9B-332C7B0C67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37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44" name="Picture Placeholder 14">
            <a:extLst>
              <a:ext uri="{FF2B5EF4-FFF2-40B4-BE49-F238E27FC236}">
                <a16:creationId xmlns:a16="http://schemas.microsoft.com/office/drawing/2014/main" id="{BE6FC390-8DC9-A08A-72C3-A68AEE4114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222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22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837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0" name="Picture Placeholder 14">
            <a:extLst>
              <a:ext uri="{FF2B5EF4-FFF2-40B4-BE49-F238E27FC236}">
                <a16:creationId xmlns:a16="http://schemas.microsoft.com/office/drawing/2014/main" id="{B8B5A077-38EF-8381-E351-BCAB022434C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222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AD8067E4-3398-C752-C22C-E59B543CCB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16832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1EA35DFD-9CE8-23A5-13D9-9CB249ED5A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27982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99B7C413-2995-AF2E-F856-3DAF2E72E0D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716832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87E5DE8B-EC19-FC62-4A7D-48AE089829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83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C57AD32-1EA5-8329-4803-717BC07526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27982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59" name="Picture Placeholder 14">
            <a:extLst>
              <a:ext uri="{FF2B5EF4-FFF2-40B4-BE49-F238E27FC236}">
                <a16:creationId xmlns:a16="http://schemas.microsoft.com/office/drawing/2014/main" id="{42EBB1BF-4A4F-8EAD-1980-49ED10F987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16832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8D41F8F-BF26-81F0-5D9E-EEEA938253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01839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5883EA46-96AC-1262-C398-35155E5FDA6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2988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4" name="Picture Placeholder 14">
            <a:extLst>
              <a:ext uri="{FF2B5EF4-FFF2-40B4-BE49-F238E27FC236}">
                <a16:creationId xmlns:a16="http://schemas.microsoft.com/office/drawing/2014/main" id="{8F10A379-EC69-D38A-9339-D4BDD94AB28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801838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A1DD907C-DA7C-686A-3CD4-52E89B2F8C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1839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3934B5AE-6B64-67FB-2457-43CCE8C14B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2988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77" name="Picture Placeholder 14">
            <a:extLst>
              <a:ext uri="{FF2B5EF4-FFF2-40B4-BE49-F238E27FC236}">
                <a16:creationId xmlns:a16="http://schemas.microsoft.com/office/drawing/2014/main" id="{C03E76C2-C422-EAAA-8837-7949DE765FF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801838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B10EEAD5-EFA5-F933-C0BD-919C1497D5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86845" y="3151966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F7BF0ACC-6CC9-86A3-C9D7-C4CE3AF7B8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7995" y="3363839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0" name="Picture Placeholder 14">
            <a:extLst>
              <a:ext uri="{FF2B5EF4-FFF2-40B4-BE49-F238E27FC236}">
                <a16:creationId xmlns:a16="http://schemas.microsoft.com/office/drawing/2014/main" id="{DF285879-F3E0-611E-882C-9ABDFE81FAD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886845" y="1237319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D99B5B46-342D-4E09-EE37-09342350CD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86845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7F2BCE-B6B4-1416-6EED-64F67238982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7995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3" name="Picture Placeholder 14">
            <a:extLst>
              <a:ext uri="{FF2B5EF4-FFF2-40B4-BE49-F238E27FC236}">
                <a16:creationId xmlns:a16="http://schemas.microsoft.com/office/drawing/2014/main" id="{04439C18-C079-D2D1-296D-812ECF66C48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886845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A161A867-1260-19C0-F76F-C8E2A1FB9C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71852" y="569444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1B9CF7ED-4EFA-458C-9FA5-EFF446E9A6E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83001" y="5906317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4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86" name="Picture Placeholder 14">
            <a:extLst>
              <a:ext uri="{FF2B5EF4-FFF2-40B4-BE49-F238E27FC236}">
                <a16:creationId xmlns:a16="http://schemas.microsoft.com/office/drawing/2014/main" id="{ED07B673-86BD-3A9A-86CD-C97D8EAEA54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971851" y="3779798"/>
            <a:ext cx="1925743" cy="189398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888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leag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 marL="0" algn="l" defTabSz="457086" rtl="0" eaLnBrk="1" latinLnBrk="0" hangingPunct="1">
              <a:lnSpc>
                <a:spcPts val="2799"/>
              </a:lnSpc>
              <a:spcBef>
                <a:spcPct val="0"/>
              </a:spcBef>
              <a:buNone/>
              <a:defRPr lang="en-US" sz="2699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5" name="Slide Number Placeholder 39">
            <a:extLst>
              <a:ext uri="{FF2B5EF4-FFF2-40B4-BE49-F238E27FC236}">
                <a16:creationId xmlns:a16="http://schemas.microsoft.com/office/drawing/2014/main" id="{CB646F23-2052-D711-B3F6-B3CF60F13C7E}"/>
              </a:ext>
            </a:extLst>
          </p:cNvPr>
          <p:cNvSpPr txBox="1">
            <a:spLocks/>
          </p:cNvSpPr>
          <p:nvPr userDrawn="1"/>
        </p:nvSpPr>
        <p:spPr>
          <a:xfrm>
            <a:off x="10436978" y="6513244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latin typeface="Pfizer Diatype Office" panose="020B0504040202060203" pitchFamily="34" charset="77"/>
            </a:endParaRP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7976FDF4-1B09-4021-29EE-9BB8580284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727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F8A2799-1F1B-3B92-9424-4DB09BA04F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6876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8EBA8F25-490A-3708-8337-0461073472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5010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F7E5F29-2D22-A865-D440-E56A77B9AC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4568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B221B1E-2B9F-3844-14AC-38290B8829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5683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id="{AED99EF7-3564-AC0E-2012-B5892130022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804964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6220ABB-BF70-6949-15A4-4E0775612A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86784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D6C59E1-EAF9-E56C-3C3F-B13F052E6B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97934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A18A192C-6340-30AB-3BD0-B89A2096D92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046068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4F2413C-B968-A684-CCB9-FFB0A59580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7888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3FED9C2-7105-DF53-4935-18D1FC6B99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39037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8D41FDE-24B6-B749-AAE2-34A5D7AF537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287171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CCFBA97-26EB-2214-F8EB-3D27D12727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68991" y="5549650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Colleague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D170223-6E72-8A14-AAB8-919B401533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80140" y="5828094"/>
            <a:ext cx="1837755" cy="2067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b="0" i="0" kern="1200" spc="-25" dirty="0">
                <a:solidFill>
                  <a:schemeClr val="accent1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 marL="457086" indent="0">
              <a:buNone/>
              <a:defRPr lang="en-US" sz="18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n-ea"/>
                <a:cs typeface="+mn-cs"/>
              </a:defRPr>
            </a:lvl2pPr>
            <a:lvl3pPr marL="914171" indent="0">
              <a:buNone/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2" name="Picture Placeholder 14">
            <a:extLst>
              <a:ext uri="{FF2B5EF4-FFF2-40B4-BE49-F238E27FC236}">
                <a16:creationId xmlns:a16="http://schemas.microsoft.com/office/drawing/2014/main" id="{1DBCFDEA-A574-BCDF-6B91-D9A4EF795C1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528274" y="1341702"/>
            <a:ext cx="2102844" cy="411837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85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6">
            <a:extLst>
              <a:ext uri="{FF2B5EF4-FFF2-40B4-BE49-F238E27FC236}">
                <a16:creationId xmlns:a16="http://schemas.microsoft.com/office/drawing/2014/main" id="{6A93E6CE-ACF3-6C2D-B43C-E22F6A08F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EE4A84E6-4964-86B5-6174-78A555656A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89B85A33-C477-FFF9-B49D-9699B0BCE8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6" y="0"/>
            <a:ext cx="6743616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B6D5C533-EEB8-28EC-81D7-5E8FB79C0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70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9CFDFED-7147-931A-225C-7FEF8A5D0F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5687" y="133349"/>
            <a:ext cx="3207109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DF5D942D-368E-A37A-FA58-5B1E5CE945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19466" y="133349"/>
            <a:ext cx="3225364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CF5A3B4A-8178-C1F3-DC3D-D55D56C68A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85687" y="3489868"/>
            <a:ext cx="3207109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4">
            <a:extLst>
              <a:ext uri="{FF2B5EF4-FFF2-40B4-BE49-F238E27FC236}">
                <a16:creationId xmlns:a16="http://schemas.microsoft.com/office/drawing/2014/main" id="{AF2C7299-948F-B489-EE94-EB40C86297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9466" y="3489868"/>
            <a:ext cx="3225364" cy="32419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47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D7E2B1-793C-339F-DC80-26B6E30CE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247" y="2098060"/>
            <a:ext cx="3427224" cy="37274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2pPr>
            <a:lvl3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3pPr>
            <a:lvl4pPr>
              <a:defRPr lang="en-US" sz="1800" b="0" i="0" kern="1200" spc="-50" dirty="0" smtClean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4pPr>
            <a:lvl5pPr>
              <a:defRPr lang="en-US" sz="1800" b="0" i="0" kern="1200" spc="-50" dirty="0">
                <a:solidFill>
                  <a:srgbClr val="02005E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Body copy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39D8F0-54DE-9078-45E3-8A3FDFEF5EA2}"/>
              </a:ext>
            </a:extLst>
          </p:cNvPr>
          <p:cNvSpPr txBox="1">
            <a:spLocks/>
          </p:cNvSpPr>
          <p:nvPr userDrawn="1"/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b="1" i="0" kern="1200">
                <a:solidFill>
                  <a:schemeClr val="accent1"/>
                </a:solidFill>
                <a:latin typeface="Pfizer Diatype Medium" panose="020B0504040202060203" pitchFamily="34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9012A-6F33-204B-8224-A57BEFB0AAD0}" type="slidenum">
              <a:rPr lang="en-US" sz="700" b="1" i="0" smtClean="0">
                <a:solidFill>
                  <a:schemeClr val="bg1"/>
                </a:solidFill>
                <a:latin typeface="Pfizer Diatype Office" panose="020B0504040202060203" pitchFamily="34" charset="77"/>
              </a:rPr>
              <a:pPr/>
              <a:t>‹#›</a:t>
            </a:fld>
            <a:endParaRPr lang="en-US" sz="700" b="1" i="0">
              <a:solidFill>
                <a:schemeClr val="bg1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A4DEEAC-D143-1350-620C-AAB41F4D7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2148" y="6515100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9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C2C46F47-4586-D311-FFD2-FCCA5D0D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EAE86-BF0C-FAE6-D855-7CB57A1B2C07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4290B-1340-57B8-7497-9311B3A0F3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44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Empty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0767AC89-BC07-4D7A-A9B9-9BDA7EE63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bg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20FD-1CE1-81BB-415E-E5CCF9FC70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62212-E884-9B74-4B71-40C5BC43EC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23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A457A2E-6AEE-943E-26A4-1C087EE7F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E245BBAD-AB6E-E7FD-3A14-ADC70AB0C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an">
    <p:bg>
      <p:bgPr>
        <a:solidFill>
          <a:srgbClr val="BD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4D3EBDC-CB2A-F622-4077-6A130AA719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99E52991-A643-D2D2-2231-1935177D7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971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5FC85B-94AC-C0CA-227D-7671ABF2928E}"/>
              </a:ext>
            </a:extLst>
          </p:cNvPr>
          <p:cNvSpPr/>
          <p:nvPr userDrawn="1"/>
        </p:nvSpPr>
        <p:spPr>
          <a:xfrm>
            <a:off x="6095346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CB07BB3A-6067-24D9-AAF7-811F8AF4F8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2E92ECA5-B4C5-11AB-D3FF-B117A2EB5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bg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E7E61E-0B5E-3295-7C2B-9172A1B2C18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59505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with Hel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B36C6-7A31-C0B7-00BF-79489D20A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4592" y="2292711"/>
            <a:ext cx="9885663" cy="4603388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431BDA7-408E-5430-44C0-841A25EDBB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25179" y="5953479"/>
            <a:ext cx="4871840" cy="42207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en-US" sz="20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Date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931F2-C551-2AD4-7B6A-9581E89422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2280" y="5761669"/>
            <a:ext cx="1442647" cy="589788"/>
          </a:xfrm>
          <a:prstGeom prst="rect">
            <a:avLst/>
          </a:prstGeom>
        </p:spPr>
      </p:pic>
      <p:sp>
        <p:nvSpPr>
          <p:cNvPr id="2" name="Title 6">
            <a:extLst>
              <a:ext uri="{FF2B5EF4-FFF2-40B4-BE49-F238E27FC236}">
                <a16:creationId xmlns:a16="http://schemas.microsoft.com/office/drawing/2014/main" id="{F8EAB0D2-5E3C-D715-5795-DDDA0402A0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798" y="648878"/>
            <a:ext cx="9186800" cy="2436565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rgbClr val="0000CA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Presentation Name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43D5313-585F-7759-4B50-E0558D95C8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097" y="3226917"/>
            <a:ext cx="4871840" cy="1349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0" i="0" kern="1200" spc="-50" dirty="0" smtClean="0">
                <a:solidFill>
                  <a:srgbClr val="0000CA"/>
                </a:solidFill>
                <a:latin typeface="Pfizer Diatype Office" panose="020B0504040202060203" pitchFamily="34" charset="77"/>
                <a:ea typeface="+mn-ea"/>
                <a:cs typeface="+mn-cs"/>
              </a:defRPr>
            </a:lvl1pPr>
            <a:lvl2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2pPr>
            <a:lvl3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3pPr>
            <a:lvl4pPr>
              <a:defRPr lang="en-US" sz="1800" kern="1200" spc="-50" dirty="0" smtClean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4pPr>
            <a:lvl5pPr>
              <a:defRPr lang="en-US" sz="1800" kern="1200" spc="-50" dirty="0">
                <a:solidFill>
                  <a:srgbClr val="02005E"/>
                </a:solidFill>
                <a:latin typeface="Pfizer Diatype" panose="020B0504040202060203" pitchFamily="34" charset="77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Subhead 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F3C86-FF85-B6E6-637E-F327D7A73791}"/>
              </a:ext>
            </a:extLst>
          </p:cNvPr>
          <p:cNvSpPr txBox="1"/>
          <p:nvPr userDrawn="1"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8761794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Cyan">
    <p:bg>
      <p:bgPr>
        <a:solidFill>
          <a:srgbClr val="E6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F0F2420B-BC03-F4AA-0FB4-8751258F6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CEDEA8BC-36A6-C8A5-88AA-8D181557E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053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bg>
      <p:bgPr>
        <a:solidFill>
          <a:schemeClr val="accent3">
            <a:alpha val="988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E685C2D-A743-49E3-2FFC-9B148BDB9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3036EDA-E525-0B88-DB95-44E7A4B32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585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E91C0DC-D42D-5F9D-E977-4A2F7CFAA339}"/>
              </a:ext>
            </a:extLst>
          </p:cNvPr>
          <p:cNvSpPr/>
          <p:nvPr userDrawn="1"/>
        </p:nvSpPr>
        <p:spPr>
          <a:xfrm>
            <a:off x="610316" y="1620685"/>
            <a:ext cx="10967061" cy="4572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70A86CB-2EBE-B1D8-A473-B4C35C32D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B9E454CA-CBB2-48FA-A742-CBFF0A7DD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308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ntainer">
    <p:bg>
      <p:bgPr>
        <a:solidFill>
          <a:schemeClr val="accent3">
            <a:alpha val="2016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4406B9-3701-B09A-7AFD-D4182E15E69E}"/>
              </a:ext>
            </a:extLst>
          </p:cNvPr>
          <p:cNvSpPr/>
          <p:nvPr userDrawn="1"/>
        </p:nvSpPr>
        <p:spPr>
          <a:xfrm>
            <a:off x="610316" y="1600200"/>
            <a:ext cx="10967061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D86FB8DA-640D-32A7-5933-B7F08052F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FC956DE-0527-7698-B230-4E1939F44E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397" y="615426"/>
            <a:ext cx="3154776" cy="405454"/>
          </a:xfrm>
          <a:prstGeom prst="rect">
            <a:avLst/>
          </a:prstGeom>
        </p:spPr>
        <p:txBody>
          <a:bodyPr/>
          <a:lstStyle>
            <a:lvl1pPr>
              <a:defRPr lang="en-US" sz="2699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0820156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BE142A-FE90-87CE-D452-9E169568D348}"/>
              </a:ext>
            </a:extLst>
          </p:cNvPr>
          <p:cNvSpPr/>
          <p:nvPr userDrawn="1"/>
        </p:nvSpPr>
        <p:spPr>
          <a:xfrm>
            <a:off x="4267438" y="0"/>
            <a:ext cx="79239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b="0" i="0">
              <a:latin typeface="Pfizer Diatype Office" panose="020B050404020206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D291D-1DD4-B95E-6D2C-14C5A533D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E67B3876-89D1-5568-D85E-B9B58AA4D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9EA49-9EBE-4051-D8CA-EE8F12A298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838657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lue">
    <p:bg>
      <p:bgPr>
        <a:solidFill>
          <a:srgbClr val="000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124F571-6FC4-F49D-EACA-C6A78832D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91BD0C0B-A98D-5936-804D-A5476E8CF1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438834" y="6515101"/>
            <a:ext cx="1143536" cy="153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EA907-6F56-E6DB-B767-45FE06E496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2280" y="6408420"/>
            <a:ext cx="728130" cy="297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7A029-15D9-FE7B-FD83-A16805E7FA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75887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Light Blue">
    <p:bg>
      <p:bgPr>
        <a:solidFill>
          <a:srgbClr val="BDE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489E405B-0B26-17CF-37C3-F54FFF4BE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150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Uni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14E41-4A21-621A-50D1-42254C93A3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880" t="8065" r="22611" b="15792"/>
          <a:stretch/>
        </p:blipFill>
        <p:spPr>
          <a:xfrm>
            <a:off x="8117334" y="0"/>
            <a:ext cx="4116603" cy="6858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5DBBA62-D904-006E-B801-C7D605941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003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Unit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3C1E1-319A-9450-36A2-9E5B4DE8E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214" r="1734"/>
          <a:stretch/>
        </p:blipFill>
        <p:spPr>
          <a:xfrm flipV="1">
            <a:off x="6170133" y="-17377"/>
            <a:ext cx="6021868" cy="687537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5DBBA62-D904-006E-B801-C7D605941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624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Unit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B24C56-920F-2B18-DB34-7C7F9032B7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05D67-596F-1000-A274-5C63C254CD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2" t="1546" r="11417" b="30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E5DBBA62-D904-006E-B801-C7D605941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84" y="615426"/>
            <a:ext cx="9186800" cy="3811609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lang="en-US" sz="7200" b="1" kern="1200" spc="-25" dirty="0">
                <a:solidFill>
                  <a:schemeClr val="accent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A1C1D-865C-2E18-A343-440416C9C6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2281" y="6408033"/>
            <a:ext cx="728130" cy="2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9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.em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.emf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.emf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FA294A-CB44-A564-BA09-EB2D1777A6A2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39428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56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CCDD5D-F815-DD6B-DA8F-7F1CD2F3E668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971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63" r:id="rId3"/>
    <p:sldLayoutId id="2147483762" r:id="rId4"/>
    <p:sldLayoutId id="2147483761" r:id="rId5"/>
    <p:sldLayoutId id="2147483800" r:id="rId6"/>
    <p:sldLayoutId id="2147483801" r:id="rId7"/>
    <p:sldLayoutId id="2147483802" r:id="rId8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lang="en-US" sz="2999" b="1" kern="1200" spc="-25" dirty="0">
          <a:solidFill>
            <a:schemeClr val="accent1"/>
          </a:solidFill>
          <a:latin typeface="Pfizer Tomorrow" panose="02010503040201060303" pitchFamily="2" charset="77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pc="-50" dirty="0" smtClean="0">
          <a:solidFill>
            <a:srgbClr val="02005E"/>
          </a:solidFill>
          <a:latin typeface="Pfizer Diatype" panose="020B0504040202060203" pitchFamily="34" charset="77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D06B2F-CD24-D06B-C147-918B7B0A82D7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45912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4ACB8-4481-F96B-2389-2019D4AEF43B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50578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8878A-07E5-2A68-68D8-CCA88A1BC510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18119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1" r:id="rId2"/>
    <p:sldLayoutId id="2147483766" r:id="rId3"/>
    <p:sldLayoutId id="2147483752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4B4FA-04A1-2B67-C381-3B6BEDB95AE9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199918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44" r:id="rId3"/>
    <p:sldLayoutId id="2147483745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4B4FA-04A1-2B67-C381-3B6BEDB95AE9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4992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</p:sldLayoutIdLst>
  <p:hf hdr="0"/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11AAD1-13AF-CDCD-0D2C-4EC08C52BA7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12281" y="6409856"/>
            <a:ext cx="723405" cy="29574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111582FF-352D-3C9E-EBF3-7F589EFBB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8834" y="6515101"/>
            <a:ext cx="1143536" cy="15388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700" b="1" i="0">
                <a:solidFill>
                  <a:schemeClr val="accent1"/>
                </a:solidFill>
                <a:latin typeface="Pfizer Diatype Office" panose="020B0504040202060203" pitchFamily="34" charset="77"/>
              </a:defRPr>
            </a:lvl1pPr>
          </a:lstStyle>
          <a:p>
            <a:fld id="{2B39012A-6F33-204B-8224-A57BEFB0AA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1C2A2-E8B7-FF21-B626-83D13A0FB7A9}"/>
              </a:ext>
            </a:extLst>
          </p:cNvPr>
          <p:cNvSpPr txBox="1"/>
          <p:nvPr userDrawn="1"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i="0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39B0011B-F0AA-D86B-9BB0-AC7677E6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82" y="1672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BC3E7C-66CE-3A33-1042-2C02798E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482" y="13447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690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3" r:id="rId4"/>
    <p:sldLayoutId id="2147483794" r:id="rId5"/>
    <p:sldLayoutId id="2147483666" r:id="rId6"/>
    <p:sldLayoutId id="2147483664" r:id="rId7"/>
    <p:sldLayoutId id="2147483669" r:id="rId8"/>
    <p:sldLayoutId id="2147483670" r:id="rId9"/>
    <p:sldLayoutId id="2147483676" r:id="rId10"/>
  </p:sldLayoutIdLst>
  <p:hf hdr="0"/>
  <p:txStyles>
    <p:titleStyle>
      <a:lvl1pPr marL="0" algn="l" defTabSz="914171" rtl="0" eaLnBrk="1" latinLnBrk="0" hangingPunct="1">
        <a:lnSpc>
          <a:spcPct val="90000"/>
        </a:lnSpc>
        <a:spcBef>
          <a:spcPct val="0"/>
        </a:spcBef>
        <a:buNone/>
        <a:defRPr lang="en-US" sz="2999" b="1" kern="1200" spc="-25" dirty="0">
          <a:solidFill>
            <a:schemeClr val="accent1"/>
          </a:solidFill>
          <a:latin typeface="Pfizer Tomorrow" panose="02010503040201060303" pitchFamily="2" charset="77"/>
          <a:ea typeface="+mj-ea"/>
          <a:cs typeface="+mj-cs"/>
        </a:defRPr>
      </a:lvl1pPr>
    </p:titleStyle>
    <p:bodyStyle>
      <a:lvl1pPr marL="228543" indent="-228543" algn="l" defTabSz="91417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1pPr>
      <a:lvl2pPr marL="6856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2pPr>
      <a:lvl3pPr marL="1142714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3pPr>
      <a:lvl4pPr marL="1599800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4pPr>
      <a:lvl5pPr marL="2056886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Pfizer Diatype Office" panose="020B0504040202060203" pitchFamily="34" charset="77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2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  <p15:guide id="5" orient="horz" pos="41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D59D_E4D14B19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microsoft.com/office/2018/10/relationships/comments" Target="../comments/modernComment_7FFFD58E_A1791DEA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EF9707B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c.gov/assets/doh/downloads/pdf/mh/state-of-mental-health-new-yorkers.pdf" TargetMode="External"/><Relationship Id="rId2" Type="http://schemas.openxmlformats.org/officeDocument/2006/relationships/hyperlink" Target="http://www.mckinsey.com/industries/public-sector/our-insights/addressing-the-state-of-behavioral-health-in-new-york-city" TargetMode="Externa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://www.nyc.gov/site/doh/health/health-topics/youth-mental-health-and-social-media.page#:~:text=In%202021%2C%2038%25%20of%20the,the%20past%20year%20in%202021" TargetMode="External"/><Relationship Id="rId4" Type="http://schemas.openxmlformats.org/officeDocument/2006/relationships/hyperlink" Target="http://www.osc.ny.gov/press/releases/2022/08/dinapoli-nyc-department-education-must-do-more-combat-mental-health-crisis-among-youth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E320D-CFAB-0313-39DB-04DD467774D4}"/>
              </a:ext>
            </a:extLst>
          </p:cNvPr>
          <p:cNvSpPr txBox="1">
            <a:spLocks/>
          </p:cNvSpPr>
          <p:nvPr/>
        </p:nvSpPr>
        <p:spPr>
          <a:xfrm>
            <a:off x="614625" y="648063"/>
            <a:ext cx="4109954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99"/>
              </a:lnSpc>
            </a:pPr>
            <a:r>
              <a:rPr lang="en-US" sz="2699" b="1" spc="-25">
                <a:solidFill>
                  <a:schemeClr val="accent1"/>
                </a:solidFill>
                <a:latin typeface="Pfizer Tomorrow" panose="02010503040201060303" pitchFamily="2" charset="77"/>
              </a:rPr>
              <a:t>Strategy on a Page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5749F-3B6A-FE15-2199-5E84543A0258}"/>
              </a:ext>
            </a:extLst>
          </p:cNvPr>
          <p:cNvGrpSpPr/>
          <p:nvPr/>
        </p:nvGrpSpPr>
        <p:grpSpPr>
          <a:xfrm>
            <a:off x="606004" y="1501583"/>
            <a:ext cx="2610938" cy="4282684"/>
            <a:chOff x="1212167" y="7796463"/>
            <a:chExt cx="4206238" cy="856648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4C91A42-033A-555A-D3CE-D2A67007B303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17" name="Round Same Side Corner Rectangle 16">
              <a:extLst>
                <a:ext uri="{FF2B5EF4-FFF2-40B4-BE49-F238E27FC236}">
                  <a16:creationId xmlns:a16="http://schemas.microsoft.com/office/drawing/2014/main" id="{1CFAFD2B-AF58-4FCF-67D6-84DF8A5C1A08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24" name="TextBox 10">
            <a:extLst>
              <a:ext uri="{FF2B5EF4-FFF2-40B4-BE49-F238E27FC236}">
                <a16:creationId xmlns:a16="http://schemas.microsoft.com/office/drawing/2014/main" id="{54A27C4A-86D5-4DB7-9760-BDF58E6E53F2}"/>
              </a:ext>
            </a:extLst>
          </p:cNvPr>
          <p:cNvSpPr txBox="1"/>
          <p:nvPr/>
        </p:nvSpPr>
        <p:spPr>
          <a:xfrm>
            <a:off x="758898" y="2220821"/>
            <a:ext cx="231620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Times New Roman"/>
              </a:rPr>
              <a:t>Only 1,101 out of 1,524 public schools had at least one social worker; of those schools, 80% did not meet the recommended social-worker-to-student ratio of 1:250. </a:t>
            </a:r>
            <a:endParaRPr lang="en-US" sz="1100">
              <a:latin typeface="Pfizer Diatype Office Light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100">
              <a:latin typeface="Pfizer Diatype Office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38C423-23BB-72D1-227E-975511162C8E}"/>
              </a:ext>
            </a:extLst>
          </p:cNvPr>
          <p:cNvSpPr txBox="1"/>
          <p:nvPr/>
        </p:nvSpPr>
        <p:spPr>
          <a:xfrm>
            <a:off x="614627" y="1316683"/>
            <a:ext cx="2527584" cy="553968"/>
          </a:xfrm>
          <a:prstGeom prst="rect">
            <a:avLst/>
          </a:prstGeom>
          <a:noFill/>
        </p:spPr>
        <p:txBody>
          <a:bodyPr wrap="square" lIns="137142" tIns="228570" anchor="ctr">
            <a:spAutoFit/>
          </a:bodyPr>
          <a:lstStyle/>
          <a:p>
            <a:r>
              <a:rPr lang="en-US" sz="1800" b="1" spc="-25">
                <a:solidFill>
                  <a:schemeClr val="bg1"/>
                </a:solidFill>
                <a:latin typeface="Pfizer Tomorrow" panose="02010503040201060303" pitchFamily="2" charset="77"/>
              </a:rPr>
              <a:t>Mission and Purpose</a:t>
            </a:r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67DD766C-7932-863E-B4BC-79170B595A23}"/>
              </a:ext>
            </a:extLst>
          </p:cNvPr>
          <p:cNvSpPr txBox="1"/>
          <p:nvPr/>
        </p:nvSpPr>
        <p:spPr>
          <a:xfrm>
            <a:off x="758898" y="3174597"/>
            <a:ext cx="212049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171450" indent="-171450" defTabSz="1170137">
              <a:buFont typeface="Calibri"/>
              <a:buChar char="-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NY National Association of Social Workers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9947AEE2-B8B3-7F2D-BF5E-DD7425C3BB8A}"/>
              </a:ext>
            </a:extLst>
          </p:cNvPr>
          <p:cNvSpPr txBox="1"/>
          <p:nvPr/>
        </p:nvSpPr>
        <p:spPr>
          <a:xfrm>
            <a:off x="758898" y="4037832"/>
            <a:ext cx="2316205" cy="158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333333"/>
                </a:solidFill>
                <a:latin typeface="Pfizer Diatype Office Light"/>
                <a:cs typeface="Times New Roman"/>
              </a:rPr>
              <a:t>To improve oversight of public schools’ mental health curriculum and equipping guidance counselors or social workers' with age-appropriate resources they need to support students’ emotional wellbeing. </a:t>
            </a:r>
            <a:endParaRPr lang="en-US">
              <a:latin typeface="Pfizer Diatype Office Light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>
              <a:latin typeface="Pfizer Diatype Office Ligh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5C9589-66B8-BDE0-F0BE-E409618AAB0C}"/>
              </a:ext>
            </a:extLst>
          </p:cNvPr>
          <p:cNvGrpSpPr/>
          <p:nvPr/>
        </p:nvGrpSpPr>
        <p:grpSpPr>
          <a:xfrm>
            <a:off x="3395689" y="1501583"/>
            <a:ext cx="2610938" cy="4282684"/>
            <a:chOff x="1212167" y="7796463"/>
            <a:chExt cx="4206238" cy="8566483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E1FB098-A449-8375-4138-A1971E0717C0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40" name="Round Same Side Corner Rectangle 39">
              <a:extLst>
                <a:ext uri="{FF2B5EF4-FFF2-40B4-BE49-F238E27FC236}">
                  <a16:creationId xmlns:a16="http://schemas.microsoft.com/office/drawing/2014/main" id="{A7A5F16E-95B2-15B1-FA61-16EE916FC815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5688AB-C1EC-E507-EFFB-9C8E46171950}"/>
              </a:ext>
            </a:extLst>
          </p:cNvPr>
          <p:cNvGrpSpPr/>
          <p:nvPr/>
        </p:nvGrpSpPr>
        <p:grpSpPr>
          <a:xfrm>
            <a:off x="6185374" y="1501583"/>
            <a:ext cx="2610938" cy="4282684"/>
            <a:chOff x="1212167" y="7796463"/>
            <a:chExt cx="4206238" cy="8566483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05B520C2-3C57-56F1-C4F3-15455645BAD5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10000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48" name="Round Same Side Corner Rectangle 47">
              <a:extLst>
                <a:ext uri="{FF2B5EF4-FFF2-40B4-BE49-F238E27FC236}">
                  <a16:creationId xmlns:a16="http://schemas.microsoft.com/office/drawing/2014/main" id="{9E181056-A394-B7F8-4D6A-662D60696D04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E269F3E-E158-2157-70F1-EE1F297C1BD5}"/>
              </a:ext>
            </a:extLst>
          </p:cNvPr>
          <p:cNvGrpSpPr/>
          <p:nvPr/>
        </p:nvGrpSpPr>
        <p:grpSpPr>
          <a:xfrm>
            <a:off x="8975059" y="1501583"/>
            <a:ext cx="2610938" cy="4282684"/>
            <a:chOff x="1212167" y="7796463"/>
            <a:chExt cx="4206238" cy="8566483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08B63765-DCA4-3CC9-D6A7-055AEE913BD1}"/>
                </a:ext>
              </a:extLst>
            </p:cNvPr>
            <p:cNvSpPr/>
            <p:nvPr/>
          </p:nvSpPr>
          <p:spPr>
            <a:xfrm>
              <a:off x="1220788" y="7796463"/>
              <a:ext cx="4197617" cy="8566483"/>
            </a:xfrm>
            <a:prstGeom prst="roundRect">
              <a:avLst>
                <a:gd name="adj" fmla="val 6397"/>
              </a:avLst>
            </a:prstGeom>
            <a:solidFill>
              <a:srgbClr val="0098FF">
                <a:alpha val="9758"/>
              </a:srgbClr>
            </a:soli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56" name="Round Same Side Corner Rectangle 55">
              <a:extLst>
                <a:ext uri="{FF2B5EF4-FFF2-40B4-BE49-F238E27FC236}">
                  <a16:creationId xmlns:a16="http://schemas.microsoft.com/office/drawing/2014/main" id="{C0123AE3-AF52-FFF6-1E71-4F54A62DB534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62" name="TextBox 10">
            <a:extLst>
              <a:ext uri="{FF2B5EF4-FFF2-40B4-BE49-F238E27FC236}">
                <a16:creationId xmlns:a16="http://schemas.microsoft.com/office/drawing/2014/main" id="{ABEF392B-F462-AE22-9E6E-D70676B406D7}"/>
              </a:ext>
            </a:extLst>
          </p:cNvPr>
          <p:cNvSpPr txBox="1"/>
          <p:nvPr/>
        </p:nvSpPr>
        <p:spPr>
          <a:xfrm>
            <a:off x="3556720" y="2325026"/>
            <a:ext cx="2303180" cy="275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100">
              <a:solidFill>
                <a:srgbClr val="000000"/>
              </a:solidFill>
              <a:latin typeface="Pfizer Diatype Office Light"/>
              <a:cs typeface="Arial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000000"/>
                </a:solidFill>
                <a:latin typeface="Pfizer Diatype Office Light"/>
                <a:ea typeface="+mn-lt"/>
                <a:cs typeface="+mn-lt"/>
              </a:rPr>
              <a:t>A mental health app for public school students (13+), where they can track their emotions, journal their thoughts, and engage in peer-based mindfulness activities. DOE counselors monitor student moods in real-time, providing timely support to improve emotional well-being</a:t>
            </a:r>
            <a:endParaRPr lang="en-US" sz="1100">
              <a:latin typeface="Pfizer Diatype Office Light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100">
              <a:solidFill>
                <a:srgbClr val="000000"/>
              </a:solidFill>
              <a:latin typeface="Pfizer Diatype Office Light"/>
              <a:cs typeface="Arial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br>
              <a:rPr lang="en-US"/>
            </a:br>
            <a:endParaRPr lang="en-US">
              <a:latin typeface="Pfizer Diatype Office Light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200">
              <a:solidFill>
                <a:srgbClr val="000000"/>
              </a:solidFill>
              <a:latin typeface="Pfizer Diatype Office Light"/>
              <a:cs typeface="Times New Roman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>
              <a:latin typeface="Pfizer Diatype Office Ligh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96B705-A916-8894-E192-03C27D464792}"/>
              </a:ext>
            </a:extLst>
          </p:cNvPr>
          <p:cNvSpPr txBox="1"/>
          <p:nvPr/>
        </p:nvSpPr>
        <p:spPr>
          <a:xfrm>
            <a:off x="3392909" y="1362646"/>
            <a:ext cx="2098535" cy="553968"/>
          </a:xfrm>
          <a:prstGeom prst="rect">
            <a:avLst/>
          </a:prstGeom>
          <a:noFill/>
        </p:spPr>
        <p:txBody>
          <a:bodyPr wrap="square" lIns="137142" tIns="228570" anchor="ctr">
            <a:spAutoFit/>
          </a:bodyPr>
          <a:lstStyle/>
          <a:p>
            <a:r>
              <a:rPr lang="en-US" sz="1800" b="1" spc="-25">
                <a:solidFill>
                  <a:schemeClr val="bg1"/>
                </a:solidFill>
                <a:latin typeface="Pfizer Tomorrow" panose="02010503040201060303" pitchFamily="2" charset="77"/>
              </a:rPr>
              <a:t>Solution &amp; MVP</a:t>
            </a:r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</p:txBody>
      </p:sp>
      <p:sp>
        <p:nvSpPr>
          <p:cNvPr id="65" name="TextBox 10">
            <a:extLst>
              <a:ext uri="{FF2B5EF4-FFF2-40B4-BE49-F238E27FC236}">
                <a16:creationId xmlns:a16="http://schemas.microsoft.com/office/drawing/2014/main" id="{6B3FCE23-BA1E-648D-4FBE-29835711E985}"/>
              </a:ext>
            </a:extLst>
          </p:cNvPr>
          <p:cNvSpPr txBox="1"/>
          <p:nvPr/>
        </p:nvSpPr>
        <p:spPr>
          <a:xfrm>
            <a:off x="3563233" y="3944689"/>
            <a:ext cx="216608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MVP</a:t>
            </a:r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3E52537-88C7-7053-AB2D-945ACFC36B30}"/>
              </a:ext>
            </a:extLst>
          </p:cNvPr>
          <p:cNvSpPr txBox="1"/>
          <p:nvPr/>
        </p:nvSpPr>
        <p:spPr>
          <a:xfrm>
            <a:off x="6189753" y="1362646"/>
            <a:ext cx="2098535" cy="553968"/>
          </a:xfrm>
          <a:prstGeom prst="rect">
            <a:avLst/>
          </a:prstGeom>
          <a:noFill/>
        </p:spPr>
        <p:txBody>
          <a:bodyPr wrap="square" lIns="137142" tIns="228570" anchor="ctr">
            <a:spAutoFit/>
          </a:bodyPr>
          <a:lstStyle/>
          <a:p>
            <a:r>
              <a:rPr lang="en-US" sz="1800" b="1" spc="-25">
                <a:solidFill>
                  <a:schemeClr val="bg1"/>
                </a:solidFill>
                <a:latin typeface="Pfizer Tomorrow" panose="02010503040201060303" pitchFamily="2" charset="77"/>
              </a:rPr>
              <a:t>Target Audience</a:t>
            </a:r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</p:txBody>
      </p:sp>
      <p:sp>
        <p:nvSpPr>
          <p:cNvPr id="72" name="TextBox 10">
            <a:extLst>
              <a:ext uri="{FF2B5EF4-FFF2-40B4-BE49-F238E27FC236}">
                <a16:creationId xmlns:a16="http://schemas.microsoft.com/office/drawing/2014/main" id="{DA4E9FC1-1BD9-8CC0-DBA1-E20E74ECD50C}"/>
              </a:ext>
            </a:extLst>
          </p:cNvPr>
          <p:cNvSpPr txBox="1"/>
          <p:nvPr/>
        </p:nvSpPr>
        <p:spPr>
          <a:xfrm>
            <a:off x="9090567" y="3640616"/>
            <a:ext cx="2316205" cy="84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000000"/>
                </a:solidFill>
                <a:latin typeface="Pfizer Diatype Office Light"/>
              </a:rPr>
              <a:t>"We are committed to enhancing our school mental health programs to improve school's abilities to provide access and support during the school day."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92267A-174B-67AD-AD1F-D72806287002}"/>
              </a:ext>
            </a:extLst>
          </p:cNvPr>
          <p:cNvSpPr txBox="1"/>
          <p:nvPr/>
        </p:nvSpPr>
        <p:spPr>
          <a:xfrm>
            <a:off x="8972346" y="1316683"/>
            <a:ext cx="2815101" cy="553968"/>
          </a:xfrm>
          <a:prstGeom prst="rect">
            <a:avLst/>
          </a:prstGeom>
          <a:noFill/>
        </p:spPr>
        <p:txBody>
          <a:bodyPr wrap="square" lIns="137142" tIns="228570" anchor="ctr">
            <a:spAutoFit/>
          </a:bodyPr>
          <a:lstStyle/>
          <a:p>
            <a:r>
              <a:rPr lang="en-US" sz="1800" b="1" spc="-25">
                <a:solidFill>
                  <a:schemeClr val="bg1"/>
                </a:solidFill>
                <a:latin typeface="Pfizer Tomorrow" panose="02010503040201060303" pitchFamily="2" charset="77"/>
              </a:rPr>
              <a:t>Commercial Viability</a:t>
            </a:r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</p:txBody>
      </p:sp>
      <p:sp>
        <p:nvSpPr>
          <p:cNvPr id="74" name="TextBox 10">
            <a:extLst>
              <a:ext uri="{FF2B5EF4-FFF2-40B4-BE49-F238E27FC236}">
                <a16:creationId xmlns:a16="http://schemas.microsoft.com/office/drawing/2014/main" id="{EBC4EBA5-71A1-52E8-13E6-73885205DC0E}"/>
              </a:ext>
            </a:extLst>
          </p:cNvPr>
          <p:cNvSpPr txBox="1"/>
          <p:nvPr/>
        </p:nvSpPr>
        <p:spPr>
          <a:xfrm>
            <a:off x="9090568" y="4646495"/>
            <a:ext cx="232890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171450" indent="-171450" defTabSz="1170137">
              <a:buFont typeface="Calibri"/>
              <a:buChar char="-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NYC Department of Education</a:t>
            </a:r>
            <a:endParaRPr lang="en-US" sz="12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75" name="TextBox 10">
            <a:extLst>
              <a:ext uri="{FF2B5EF4-FFF2-40B4-BE49-F238E27FC236}">
                <a16:creationId xmlns:a16="http://schemas.microsoft.com/office/drawing/2014/main" id="{36F59A5D-ED5E-178E-04F6-EE51C8459CA2}"/>
              </a:ext>
            </a:extLst>
          </p:cNvPr>
          <p:cNvSpPr txBox="1"/>
          <p:nvPr/>
        </p:nvSpPr>
        <p:spPr>
          <a:xfrm>
            <a:off x="9090567" y="2225304"/>
            <a:ext cx="180137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Anticipated Sponsor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CD5D3-D297-7EC7-539A-7C7094D8F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D1238C4-6698-67FD-008F-CAF2BC45B7C2}"/>
              </a:ext>
            </a:extLst>
          </p:cNvPr>
          <p:cNvSpPr/>
          <p:nvPr/>
        </p:nvSpPr>
        <p:spPr>
          <a:xfrm>
            <a:off x="321822" y="1214718"/>
            <a:ext cx="394969" cy="378949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1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075621EB-514D-1409-1993-0B0286500001}"/>
              </a:ext>
            </a:extLst>
          </p:cNvPr>
          <p:cNvSpPr/>
          <p:nvPr/>
        </p:nvSpPr>
        <p:spPr>
          <a:xfrm>
            <a:off x="3165776" y="1221680"/>
            <a:ext cx="394969" cy="378949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2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C31D4A9-5D92-FE05-8CD5-8B8B14ED3493}"/>
              </a:ext>
            </a:extLst>
          </p:cNvPr>
          <p:cNvSpPr/>
          <p:nvPr/>
        </p:nvSpPr>
        <p:spPr>
          <a:xfrm>
            <a:off x="6055128" y="1208218"/>
            <a:ext cx="394969" cy="378949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3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3EA7E668-88CD-7705-9F34-B590A234EBF9}"/>
              </a:ext>
            </a:extLst>
          </p:cNvPr>
          <p:cNvSpPr/>
          <p:nvPr/>
        </p:nvSpPr>
        <p:spPr>
          <a:xfrm>
            <a:off x="8894866" y="1221680"/>
            <a:ext cx="394969" cy="378949"/>
          </a:xfrm>
          <a:prstGeom prst="flowChartConnector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/>
              <a:t>4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A3E7215-4F7C-F9CD-7175-6FED8A3FFFA1}"/>
              </a:ext>
            </a:extLst>
          </p:cNvPr>
          <p:cNvSpPr txBox="1"/>
          <p:nvPr/>
        </p:nvSpPr>
        <p:spPr>
          <a:xfrm>
            <a:off x="3563233" y="2231816"/>
            <a:ext cx="2166088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Solution</a:t>
            </a:r>
            <a:endParaRPr 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B8E8F5C9-08F2-0ADD-0CEF-1CF8C8B61874}"/>
              </a:ext>
            </a:extLst>
          </p:cNvPr>
          <p:cNvSpPr txBox="1"/>
          <p:nvPr/>
        </p:nvSpPr>
        <p:spPr>
          <a:xfrm>
            <a:off x="3546386" y="4226704"/>
            <a:ext cx="2316205" cy="103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Virtual Companion/Chat-Bot</a:t>
            </a:r>
            <a:endParaRPr lang="en-US">
              <a:latin typeface="Pfizer Diatype Office Light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Mini Games</a:t>
            </a:r>
            <a:endParaRPr lang="en-US">
              <a:latin typeface="Pfizer Diatype Office Light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Journaling Tab</a:t>
            </a:r>
            <a:endParaRPr lang="en-US">
              <a:latin typeface="Pfizer Diatype Office Light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Mood Calendar</a:t>
            </a:r>
            <a:endParaRPr lang="en-US">
              <a:latin typeface="Pfizer Diatype Office Light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Mental Health Resources</a:t>
            </a:r>
            <a:endParaRPr lang="en-US">
              <a:latin typeface="Pfizer Diatype Office Light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200">
              <a:solidFill>
                <a:srgbClr val="333333"/>
              </a:solidFill>
              <a:latin typeface="Pfizer Diatype Office Light"/>
              <a:cs typeface="Times New Roman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3653D25-B52C-390F-EA15-D8D802A1E912}"/>
              </a:ext>
            </a:extLst>
          </p:cNvPr>
          <p:cNvSpPr txBox="1"/>
          <p:nvPr/>
        </p:nvSpPr>
        <p:spPr>
          <a:xfrm>
            <a:off x="6333873" y="2227268"/>
            <a:ext cx="2316205" cy="1369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Students (Ages 13+) attending DOE schools. </a:t>
            </a:r>
            <a:endParaRPr lang="en-US">
              <a:latin typeface="Pfizer Diatype Office Light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DOE Social Workers.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DOE Guidance Counselors.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Other DOE Student Wellness Support Team individuals.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100">
              <a:solidFill>
                <a:srgbClr val="333333"/>
              </a:solidFill>
              <a:latin typeface="Pfizer Diatype Office Light"/>
              <a:cs typeface="Arial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200">
              <a:solidFill>
                <a:srgbClr val="333333"/>
              </a:solidFill>
              <a:latin typeface="Pfizer Diatype Office Light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0CD0B-EFBA-94E1-35C2-B41337D815E3}"/>
              </a:ext>
            </a:extLst>
          </p:cNvPr>
          <p:cNvSpPr txBox="1"/>
          <p:nvPr/>
        </p:nvSpPr>
        <p:spPr>
          <a:xfrm>
            <a:off x="9101822" y="2481269"/>
            <a:ext cx="2316205" cy="69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100">
                <a:solidFill>
                  <a:srgbClr val="333333"/>
                </a:solidFill>
                <a:latin typeface="Pfizer Diatype Office Light"/>
                <a:cs typeface="Arial"/>
              </a:rPr>
              <a:t>The New York City Department of Education</a:t>
            </a:r>
            <a:endParaRPr lang="en-US"/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100">
              <a:solidFill>
                <a:srgbClr val="333333"/>
              </a:solidFill>
              <a:latin typeface="Pfizer Diatype Office Light"/>
              <a:cs typeface="Arial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200">
              <a:solidFill>
                <a:srgbClr val="333333"/>
              </a:solidFill>
              <a:latin typeface="Pfizer Diatype Office Ligh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89214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651B7-041D-02F7-E2F5-AA1EFF3B01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1990725" cy="123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l" defTabSz="228543" rtl="0" eaLnBrk="1" latinLnBrk="0" hangingPunct="1">
              <a:defRPr sz="550" b="0" i="0" kern="1200">
                <a:solidFill>
                  <a:schemeClr val="accent1"/>
                </a:solidFill>
                <a:latin typeface="Pfizer Diatype Light" panose="020B0404040202060203" pitchFamily="34" charset="77"/>
                <a:ea typeface="+mn-ea"/>
                <a:cs typeface="+mn-cs"/>
              </a:defRPr>
            </a:lvl1pPr>
            <a:lvl2pPr marL="2285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86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29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71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14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257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00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3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fizer Diatype Office Light" panose="020B0404040202060203" pitchFamily="34" charset="77"/>
              </a:rPr>
              <a:t>03.21.2024</a:t>
            </a:r>
            <a:endParaRPr lang="en-US">
              <a:solidFill>
                <a:schemeClr val="bg1"/>
              </a:solidFill>
              <a:latin typeface="Pfizer Diatype Office Light" panose="020B0404040202060203" pitchFamily="34" charset="77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EE753566-3DEF-31C2-6E97-335BD317BF20}"/>
              </a:ext>
            </a:extLst>
          </p:cNvPr>
          <p:cNvSpPr txBox="1">
            <a:spLocks/>
          </p:cNvSpPr>
          <p:nvPr/>
        </p:nvSpPr>
        <p:spPr>
          <a:xfrm>
            <a:off x="7573349" y="2845415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z="8000" spc="-50">
                <a:latin typeface="Pfizer Tomorrow"/>
              </a:rPr>
              <a:t>03</a:t>
            </a:r>
            <a:endParaRPr lang="en-US" sz="8000" spc="-5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01457304-967E-18CC-0366-6613A9EC0452}"/>
              </a:ext>
            </a:extLst>
          </p:cNvPr>
          <p:cNvSpPr txBox="1">
            <a:spLocks/>
          </p:cNvSpPr>
          <p:nvPr/>
        </p:nvSpPr>
        <p:spPr>
          <a:xfrm>
            <a:off x="7570744" y="4086758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pc="-50">
                <a:latin typeface="Pfizer Tomorrow"/>
              </a:rPr>
              <a:t>Target </a:t>
            </a:r>
            <a:endParaRPr lang="en-US"/>
          </a:p>
          <a:p>
            <a:r>
              <a:rPr lang="en-US" spc="-50">
                <a:latin typeface="Pfizer Tomorrow"/>
              </a:rPr>
              <a:t>Audience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06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BE0CD4-08C4-310D-3A8B-806B38ED4DB3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612605" y="1572647"/>
            <a:ext cx="1145610" cy="75854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F903EB-725C-EFD4-4A30-E183B7D6DDC3}"/>
              </a:ext>
            </a:extLst>
          </p:cNvPr>
          <p:cNvCxnSpPr>
            <a:cxnSpLocks/>
            <a:stCxn id="9" idx="7"/>
          </p:cNvCxnSpPr>
          <p:nvPr/>
        </p:nvCxnSpPr>
        <p:spPr>
          <a:xfrm flipV="1">
            <a:off x="7177135" y="1664926"/>
            <a:ext cx="663283" cy="666268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9E9304-C527-558D-6884-E36EB6161D25}"/>
              </a:ext>
            </a:extLst>
          </p:cNvPr>
          <p:cNvCxnSpPr>
            <a:cxnSpLocks/>
          </p:cNvCxnSpPr>
          <p:nvPr/>
        </p:nvCxnSpPr>
        <p:spPr>
          <a:xfrm>
            <a:off x="7308476" y="3429000"/>
            <a:ext cx="1149724" cy="52707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E1EDFB-B1C2-9726-44EF-C223B2421532}"/>
              </a:ext>
            </a:extLst>
          </p:cNvPr>
          <p:cNvCxnSpPr>
            <a:cxnSpLocks/>
          </p:cNvCxnSpPr>
          <p:nvPr/>
        </p:nvCxnSpPr>
        <p:spPr>
          <a:xfrm flipH="1">
            <a:off x="3346571" y="3482788"/>
            <a:ext cx="1280915" cy="83936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Google Shape;305;p64">
            <a:extLst>
              <a:ext uri="{FF2B5EF4-FFF2-40B4-BE49-F238E27FC236}">
                <a16:creationId xmlns:a16="http://schemas.microsoft.com/office/drawing/2014/main" id="{60A6624B-6230-C456-BFE1-86DF9A70262A}"/>
              </a:ext>
            </a:extLst>
          </p:cNvPr>
          <p:cNvSpPr/>
          <p:nvPr/>
        </p:nvSpPr>
        <p:spPr>
          <a:xfrm>
            <a:off x="1989679" y="672510"/>
            <a:ext cx="2360795" cy="1053493"/>
          </a:xfrm>
          <a:prstGeom prst="roundRect">
            <a:avLst>
              <a:gd name="adj" fmla="val 14255"/>
            </a:avLst>
          </a:prstGeom>
          <a:solidFill>
            <a:srgbClr val="BDE7FF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buClr>
                <a:srgbClr val="FFFFFF"/>
              </a:buClr>
              <a:buSzPts val="1800"/>
              <a:defRPr/>
            </a:pPr>
            <a:r>
              <a:rPr lang="en-US" sz="2000" b="1" kern="0">
                <a:solidFill>
                  <a:srgbClr val="0000CA"/>
                </a:solidFill>
                <a:latin typeface="Pfizer Tomorrow"/>
                <a:ea typeface="Red Hat Display Medium" panose="02010303040201060303" pitchFamily="2" charset="0"/>
                <a:cs typeface="Red Hat Display Medium" panose="02010303040201060303" pitchFamily="2" charset="0"/>
              </a:rPr>
              <a:t>NYC Guidance Counselors </a:t>
            </a:r>
            <a:endParaRPr lang="en-US" sz="2000" b="1" kern="0">
              <a:solidFill>
                <a:srgbClr val="0000CA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</a:endParaRPr>
          </a:p>
        </p:txBody>
      </p:sp>
      <p:sp>
        <p:nvSpPr>
          <p:cNvPr id="17" name="Google Shape;305;p64">
            <a:extLst>
              <a:ext uri="{FF2B5EF4-FFF2-40B4-BE49-F238E27FC236}">
                <a16:creationId xmlns:a16="http://schemas.microsoft.com/office/drawing/2014/main" id="{923C8B3D-A0B6-9AEB-42E7-4499AEA557B4}"/>
              </a:ext>
            </a:extLst>
          </p:cNvPr>
          <p:cNvSpPr/>
          <p:nvPr/>
        </p:nvSpPr>
        <p:spPr>
          <a:xfrm>
            <a:off x="7397925" y="739866"/>
            <a:ext cx="2360795" cy="1053493"/>
          </a:xfrm>
          <a:prstGeom prst="roundRect">
            <a:avLst>
              <a:gd name="adj" fmla="val 14255"/>
            </a:avLst>
          </a:prstGeom>
          <a:solidFill>
            <a:srgbClr val="BDE7FF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buClr>
                <a:srgbClr val="FFFFFF"/>
              </a:buClr>
              <a:buSzPts val="1800"/>
              <a:defRPr/>
            </a:pPr>
            <a:r>
              <a:rPr lang="en-US" sz="2000" b="1" kern="0">
                <a:solidFill>
                  <a:srgbClr val="0000CA"/>
                </a:solidFill>
                <a:latin typeface="Pfizer Tomorrow"/>
                <a:ea typeface="Red Hat Display Medium" panose="02010303040201060303" pitchFamily="2" charset="0"/>
                <a:cs typeface="Red Hat Display Medium" panose="02010303040201060303" pitchFamily="2" charset="0"/>
              </a:rPr>
              <a:t>NYC School Social Workers</a:t>
            </a:r>
            <a:endParaRPr lang="en-US" sz="2000" b="1" kern="0">
              <a:solidFill>
                <a:srgbClr val="0000CA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</a:endParaRPr>
          </a:p>
        </p:txBody>
      </p:sp>
      <p:sp>
        <p:nvSpPr>
          <p:cNvPr id="18" name="Google Shape;305;p64">
            <a:extLst>
              <a:ext uri="{FF2B5EF4-FFF2-40B4-BE49-F238E27FC236}">
                <a16:creationId xmlns:a16="http://schemas.microsoft.com/office/drawing/2014/main" id="{F414B9CC-7CAB-D633-D779-8DE025C3AAB2}"/>
              </a:ext>
            </a:extLst>
          </p:cNvPr>
          <p:cNvSpPr/>
          <p:nvPr/>
        </p:nvSpPr>
        <p:spPr>
          <a:xfrm>
            <a:off x="8322745" y="3735763"/>
            <a:ext cx="2360795" cy="1053493"/>
          </a:xfrm>
          <a:prstGeom prst="roundRect">
            <a:avLst>
              <a:gd name="adj" fmla="val 14255"/>
            </a:avLst>
          </a:prstGeom>
          <a:solidFill>
            <a:srgbClr val="BDE7FF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defRPr/>
            </a:pPr>
            <a:r>
              <a:rPr lang="en-US" sz="2000" b="1" kern="0">
                <a:solidFill>
                  <a:srgbClr val="0000CA"/>
                </a:solidFill>
                <a:latin typeface="Pfizer Tomorrow"/>
                <a:sym typeface="Century Gothic"/>
              </a:rPr>
              <a:t>Student Wellness Team</a:t>
            </a:r>
            <a:endParaRPr lang="en-US"/>
          </a:p>
        </p:txBody>
      </p:sp>
      <p:sp>
        <p:nvSpPr>
          <p:cNvPr id="19" name="Google Shape;305;p64">
            <a:extLst>
              <a:ext uri="{FF2B5EF4-FFF2-40B4-BE49-F238E27FC236}">
                <a16:creationId xmlns:a16="http://schemas.microsoft.com/office/drawing/2014/main" id="{D9774293-A5AF-141D-E031-EEE96753AC5D}"/>
              </a:ext>
            </a:extLst>
          </p:cNvPr>
          <p:cNvSpPr/>
          <p:nvPr/>
        </p:nvSpPr>
        <p:spPr>
          <a:xfrm>
            <a:off x="1334489" y="3898582"/>
            <a:ext cx="2360795" cy="1053493"/>
          </a:xfrm>
          <a:prstGeom prst="roundRect">
            <a:avLst>
              <a:gd name="adj" fmla="val 14255"/>
            </a:avLst>
          </a:prstGeom>
          <a:solidFill>
            <a:srgbClr val="BDE7FF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buClr>
                <a:srgbClr val="FFFFFF"/>
              </a:buClr>
              <a:buSzPts val="1800"/>
              <a:defRPr/>
            </a:pPr>
            <a:r>
              <a:rPr lang="en-US" sz="2000" b="1" kern="0">
                <a:solidFill>
                  <a:srgbClr val="0000CA"/>
                </a:solidFill>
                <a:latin typeface="Pfizer Tomorrow"/>
                <a:ea typeface="Red Hat Display Medium" panose="02010303040201060303" pitchFamily="2" charset="0"/>
                <a:cs typeface="Red Hat Display Medium" panose="02010303040201060303" pitchFamily="2" charset="0"/>
              </a:rPr>
              <a:t>High School Students</a:t>
            </a:r>
            <a:endParaRPr lang="en-US" sz="2000" b="1" kern="0">
              <a:solidFill>
                <a:srgbClr val="0000CA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6F1541-AA7F-4D54-FAF1-6F216F72E5E6}"/>
              </a:ext>
            </a:extLst>
          </p:cNvPr>
          <p:cNvCxnSpPr>
            <a:cxnSpLocks/>
          </p:cNvCxnSpPr>
          <p:nvPr/>
        </p:nvCxnSpPr>
        <p:spPr>
          <a:xfrm>
            <a:off x="5945186" y="3894807"/>
            <a:ext cx="45590" cy="118283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Google Shape;305;p64">
            <a:extLst>
              <a:ext uri="{FF2B5EF4-FFF2-40B4-BE49-F238E27FC236}">
                <a16:creationId xmlns:a16="http://schemas.microsoft.com/office/drawing/2014/main" id="{F9893641-2F70-BC6A-90FB-23B5AF03B246}"/>
              </a:ext>
            </a:extLst>
          </p:cNvPr>
          <p:cNvSpPr/>
          <p:nvPr/>
        </p:nvSpPr>
        <p:spPr>
          <a:xfrm>
            <a:off x="4844900" y="4947148"/>
            <a:ext cx="2360795" cy="1053493"/>
          </a:xfrm>
          <a:prstGeom prst="roundRect">
            <a:avLst>
              <a:gd name="adj" fmla="val 14255"/>
            </a:avLst>
          </a:prstGeom>
          <a:solidFill>
            <a:srgbClr val="BDE7FF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defRPr/>
            </a:pPr>
            <a:r>
              <a:rPr lang="en-US" sz="2000" b="1" kern="0">
                <a:solidFill>
                  <a:srgbClr val="0000CA"/>
                </a:solidFill>
                <a:latin typeface="Pfizer Tomorrow"/>
              </a:rPr>
              <a:t>NYC School Nurses</a:t>
            </a:r>
            <a:endParaRPr lang="en-US"/>
          </a:p>
        </p:txBody>
      </p:sp>
      <p:sp>
        <p:nvSpPr>
          <p:cNvPr id="9" name="Google Shape;305;p64">
            <a:extLst>
              <a:ext uri="{FF2B5EF4-FFF2-40B4-BE49-F238E27FC236}">
                <a16:creationId xmlns:a16="http://schemas.microsoft.com/office/drawing/2014/main" id="{433F9D5E-D963-28C7-A388-D368A0276EE6}"/>
              </a:ext>
            </a:extLst>
          </p:cNvPr>
          <p:cNvSpPr/>
          <p:nvPr/>
        </p:nvSpPr>
        <p:spPr>
          <a:xfrm>
            <a:off x="4257240" y="2042430"/>
            <a:ext cx="3420870" cy="1971801"/>
          </a:xfrm>
          <a:prstGeom prst="ellipse">
            <a:avLst/>
          </a:prstGeom>
          <a:solidFill>
            <a:schemeClr val="accent3">
              <a:lumMod val="25000"/>
            </a:schemeClr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defRPr/>
            </a:pPr>
            <a:r>
              <a:rPr lang="en-US" sz="2400" b="1" kern="0">
                <a:solidFill>
                  <a:schemeClr val="bg1"/>
                </a:solidFill>
                <a:latin typeface="Pfizer Tomorrow"/>
              </a:rPr>
              <a:t>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123864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651B7-041D-02F7-E2F5-AA1EFF3B01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1990725" cy="123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l" defTabSz="228543" rtl="0" eaLnBrk="1" latinLnBrk="0" hangingPunct="1">
              <a:defRPr sz="550" b="0" i="0" kern="1200">
                <a:solidFill>
                  <a:schemeClr val="accent1"/>
                </a:solidFill>
                <a:latin typeface="Pfizer Diatype Light" panose="020B0404040202060203" pitchFamily="34" charset="77"/>
                <a:ea typeface="+mn-ea"/>
                <a:cs typeface="+mn-cs"/>
              </a:defRPr>
            </a:lvl1pPr>
            <a:lvl2pPr marL="2285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86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29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71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14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257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00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3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fizer Diatype Office Light" panose="020B0404040202060203" pitchFamily="34" charset="77"/>
              </a:rPr>
              <a:t>03.21.2024</a:t>
            </a:r>
            <a:endParaRPr lang="en-US">
              <a:solidFill>
                <a:schemeClr val="bg1"/>
              </a:solidFill>
              <a:latin typeface="Pfizer Diatype Office Light" panose="020B0404040202060203" pitchFamily="34" charset="77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EE753566-3DEF-31C2-6E97-335BD317BF20}"/>
              </a:ext>
            </a:extLst>
          </p:cNvPr>
          <p:cNvSpPr txBox="1">
            <a:spLocks/>
          </p:cNvSpPr>
          <p:nvPr/>
        </p:nvSpPr>
        <p:spPr>
          <a:xfrm>
            <a:off x="7573349" y="2845415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z="8000" spc="-50">
                <a:solidFill>
                  <a:srgbClr val="0000C9"/>
                </a:solidFill>
                <a:latin typeface="Pfizer Tomorrow"/>
              </a:rPr>
              <a:t>04</a:t>
            </a:r>
            <a:endParaRPr lang="en-US" sz="8000" spc="-50">
              <a:solidFill>
                <a:srgbClr val="0000C9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01457304-967E-18CC-0366-6613A9EC0452}"/>
              </a:ext>
            </a:extLst>
          </p:cNvPr>
          <p:cNvSpPr txBox="1">
            <a:spLocks/>
          </p:cNvSpPr>
          <p:nvPr/>
        </p:nvSpPr>
        <p:spPr>
          <a:xfrm>
            <a:off x="7570744" y="4086758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pc="-50">
                <a:solidFill>
                  <a:srgbClr val="0000C9"/>
                </a:solidFill>
                <a:latin typeface="Pfizer Tomorrow"/>
              </a:rPr>
              <a:t>Design</a:t>
            </a:r>
            <a:endParaRPr lang="en-US">
              <a:solidFill>
                <a:srgbClr val="0000C9"/>
              </a:solidFill>
            </a:endParaRPr>
          </a:p>
          <a:p>
            <a:r>
              <a:rPr lang="en-US" spc="-50">
                <a:solidFill>
                  <a:srgbClr val="0000C9"/>
                </a:solidFill>
                <a:latin typeface="Pfizer Tomorrow"/>
              </a:rPr>
              <a:t>Process</a:t>
            </a:r>
            <a:endParaRPr lang="en-US">
              <a:solidFill>
                <a:srgbClr val="0000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7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0199088-50C5-6916-87C8-6E10D6105EA5}"/>
              </a:ext>
            </a:extLst>
          </p:cNvPr>
          <p:cNvSpPr/>
          <p:nvPr/>
        </p:nvSpPr>
        <p:spPr>
          <a:xfrm>
            <a:off x="5653261" y="6264"/>
            <a:ext cx="6538739" cy="6860717"/>
          </a:xfrm>
          <a:prstGeom prst="rect">
            <a:avLst/>
          </a:prstGeom>
          <a:solidFill>
            <a:srgbClr val="BDE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4BD8F8-F1B3-8C87-1C92-D841F50820F2}"/>
              </a:ext>
            </a:extLst>
          </p:cNvPr>
          <p:cNvSpPr txBox="1">
            <a:spLocks/>
          </p:cNvSpPr>
          <p:nvPr/>
        </p:nvSpPr>
        <p:spPr>
          <a:xfrm>
            <a:off x="602595" y="589919"/>
            <a:ext cx="5271854" cy="4615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50" b="1" spc="-25">
                <a:solidFill>
                  <a:schemeClr val="accent1"/>
                </a:solidFill>
                <a:latin typeface="Pfizer Tomorrow"/>
              </a:rPr>
              <a:t>Design Process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" name="Picture 2" descr="텍스트, 친필, 화이트보드, 문서이(가) 표시된 사진&#10;&#10;자동 생성된 설명">
            <a:extLst>
              <a:ext uri="{FF2B5EF4-FFF2-40B4-BE49-F238E27FC236}">
                <a16:creationId xmlns:a16="http://schemas.microsoft.com/office/drawing/2014/main" id="{8B1A4B0F-4A94-B854-A984-37526022D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-177" r="-98" b="-12"/>
          <a:stretch/>
        </p:blipFill>
        <p:spPr bwMode="auto">
          <a:xfrm>
            <a:off x="5874449" y="1548911"/>
            <a:ext cx="6169997" cy="386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2BD321E-E016-4DB2-361B-D15FA0DF21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13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AC1294-DFA7-A6F8-FC48-D605A5C615AF}"/>
              </a:ext>
            </a:extLst>
          </p:cNvPr>
          <p:cNvGrpSpPr/>
          <p:nvPr/>
        </p:nvGrpSpPr>
        <p:grpSpPr>
          <a:xfrm>
            <a:off x="606005" y="1335779"/>
            <a:ext cx="2102845" cy="2273672"/>
            <a:chOff x="1212167" y="2671011"/>
            <a:chExt cx="4206238" cy="4547937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35A0B7B-492D-A201-C035-AE57BD334E78}"/>
                </a:ext>
              </a:extLst>
            </p:cNvPr>
            <p:cNvSpPr/>
            <p:nvPr/>
          </p:nvSpPr>
          <p:spPr>
            <a:xfrm>
              <a:off x="1220788" y="2671012"/>
              <a:ext cx="4197617" cy="4547936"/>
            </a:xfrm>
            <a:prstGeom prst="roundRect">
              <a:avLst>
                <a:gd name="adj" fmla="val 6069"/>
              </a:avLst>
            </a:prstGeom>
            <a:noFill/>
            <a:ln w="38100">
              <a:solidFill>
                <a:srgbClr val="0000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30" name="Round Same Side Corner Rectangle 29">
              <a:extLst>
                <a:ext uri="{FF2B5EF4-FFF2-40B4-BE49-F238E27FC236}">
                  <a16:creationId xmlns:a16="http://schemas.microsoft.com/office/drawing/2014/main" id="{93B07E1D-B677-8C94-7585-FE00571FE5D1}"/>
                </a:ext>
              </a:extLst>
            </p:cNvPr>
            <p:cNvSpPr/>
            <p:nvPr/>
          </p:nvSpPr>
          <p:spPr>
            <a:xfrm>
              <a:off x="1212167" y="2671011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A91FD22-849B-B3E5-BF71-4108B83CA295}"/>
              </a:ext>
            </a:extLst>
          </p:cNvPr>
          <p:cNvSpPr txBox="1"/>
          <p:nvPr/>
        </p:nvSpPr>
        <p:spPr>
          <a:xfrm>
            <a:off x="753598" y="1157765"/>
            <a:ext cx="2098535" cy="553968"/>
          </a:xfrm>
          <a:prstGeom prst="rect">
            <a:avLst/>
          </a:prstGeom>
          <a:noFill/>
        </p:spPr>
        <p:txBody>
          <a:bodyPr wrap="square" lIns="137142" tIns="228570" rIns="91440" bIns="45720" anchor="ctr">
            <a:spAutoFit/>
          </a:bodyPr>
          <a:lstStyle/>
          <a:p>
            <a:r>
              <a:rPr lang="en-US" sz="1800" b="1" spc="-25">
                <a:solidFill>
                  <a:schemeClr val="bg1"/>
                </a:solidFill>
                <a:latin typeface="Pfizer Tomorrow"/>
              </a:rPr>
              <a:t>01 Brainstorm</a:t>
            </a:r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D724EE6-7662-1617-27A4-10B8D88441D4}"/>
              </a:ext>
            </a:extLst>
          </p:cNvPr>
          <p:cNvGrpSpPr/>
          <p:nvPr/>
        </p:nvGrpSpPr>
        <p:grpSpPr>
          <a:xfrm>
            <a:off x="606005" y="3898171"/>
            <a:ext cx="2102845" cy="2273672"/>
            <a:chOff x="1212167" y="7796463"/>
            <a:chExt cx="4206238" cy="4547937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B7580A6-69C3-AABD-F214-595C827C433F}"/>
                </a:ext>
              </a:extLst>
            </p:cNvPr>
            <p:cNvSpPr/>
            <p:nvPr/>
          </p:nvSpPr>
          <p:spPr>
            <a:xfrm>
              <a:off x="1220788" y="7796464"/>
              <a:ext cx="4197617" cy="4547936"/>
            </a:xfrm>
            <a:prstGeom prst="roundRect">
              <a:avLst>
                <a:gd name="adj" fmla="val 6069"/>
              </a:avLst>
            </a:prstGeom>
            <a:noFill/>
            <a:ln w="38100">
              <a:solidFill>
                <a:srgbClr val="0000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35" name="Round Same Side Corner Rectangle 34">
              <a:extLst>
                <a:ext uri="{FF2B5EF4-FFF2-40B4-BE49-F238E27FC236}">
                  <a16:creationId xmlns:a16="http://schemas.microsoft.com/office/drawing/2014/main" id="{D9481DF7-41BA-5657-A1C1-0C183B27E6BB}"/>
                </a:ext>
              </a:extLst>
            </p:cNvPr>
            <p:cNvSpPr/>
            <p:nvPr/>
          </p:nvSpPr>
          <p:spPr>
            <a:xfrm>
              <a:off x="1212167" y="7796463"/>
              <a:ext cx="4197617" cy="923331"/>
            </a:xfrm>
            <a:prstGeom prst="round2SameRect">
              <a:avLst>
                <a:gd name="adj1" fmla="val 29698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36" name="TextBox 10">
            <a:extLst>
              <a:ext uri="{FF2B5EF4-FFF2-40B4-BE49-F238E27FC236}">
                <a16:creationId xmlns:a16="http://schemas.microsoft.com/office/drawing/2014/main" id="{91AC30AB-E2AB-64E2-D806-CCABE59AF497}"/>
              </a:ext>
            </a:extLst>
          </p:cNvPr>
          <p:cNvSpPr txBox="1"/>
          <p:nvPr/>
        </p:nvSpPr>
        <p:spPr>
          <a:xfrm>
            <a:off x="754588" y="4487151"/>
            <a:ext cx="1801371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Utilized for mapping app features. </a:t>
            </a: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Designed virtual companion (CUCU). </a:t>
            </a: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(anything else to add)</a:t>
            </a: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200">
              <a:solidFill>
                <a:srgbClr val="02005E"/>
              </a:solidFill>
              <a:latin typeface="Pfizer Diatype Office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2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9097A5-4B56-08CD-7069-94A8E57DCA80}"/>
              </a:ext>
            </a:extLst>
          </p:cNvPr>
          <p:cNvSpPr txBox="1"/>
          <p:nvPr/>
        </p:nvSpPr>
        <p:spPr>
          <a:xfrm>
            <a:off x="610316" y="3682290"/>
            <a:ext cx="2098535" cy="707856"/>
          </a:xfrm>
          <a:prstGeom prst="rect">
            <a:avLst/>
          </a:prstGeom>
          <a:noFill/>
        </p:spPr>
        <p:txBody>
          <a:bodyPr wrap="square" lIns="137142" tIns="228570" rIns="91440" bIns="45720" anchor="ctr">
            <a:spAutoFit/>
          </a:bodyPr>
          <a:lstStyle/>
          <a:p>
            <a:r>
              <a:rPr lang="en-US" sz="1800" b="1" spc="-25">
                <a:solidFill>
                  <a:schemeClr val="bg1"/>
                </a:solidFill>
                <a:latin typeface="Pfizer Tomorrow"/>
              </a:rPr>
              <a:t>03 Figma</a:t>
            </a:r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  <a:p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2D92C7D-2D9F-DE4D-A50E-8808249B5665}"/>
              </a:ext>
            </a:extLst>
          </p:cNvPr>
          <p:cNvGrpSpPr/>
          <p:nvPr/>
        </p:nvGrpSpPr>
        <p:grpSpPr>
          <a:xfrm>
            <a:off x="3036069" y="1335779"/>
            <a:ext cx="2102845" cy="2273672"/>
            <a:chOff x="6072925" y="2671011"/>
            <a:chExt cx="4206238" cy="4547937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F7B45B08-51D6-19F7-D509-751F69B4E98C}"/>
                </a:ext>
              </a:extLst>
            </p:cNvPr>
            <p:cNvSpPr/>
            <p:nvPr/>
          </p:nvSpPr>
          <p:spPr>
            <a:xfrm>
              <a:off x="6081546" y="2671012"/>
              <a:ext cx="4197617" cy="4547936"/>
            </a:xfrm>
            <a:prstGeom prst="roundRect">
              <a:avLst>
                <a:gd name="adj" fmla="val 6069"/>
              </a:avLst>
            </a:prstGeom>
            <a:noFill/>
            <a:ln w="38100">
              <a:solidFill>
                <a:srgbClr val="0000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40" name="Round Same Side Corner Rectangle 39">
              <a:extLst>
                <a:ext uri="{FF2B5EF4-FFF2-40B4-BE49-F238E27FC236}">
                  <a16:creationId xmlns:a16="http://schemas.microsoft.com/office/drawing/2014/main" id="{87A06D9C-AD76-FE64-C7B4-8A4AA2D8D9A7}"/>
                </a:ext>
              </a:extLst>
            </p:cNvPr>
            <p:cNvSpPr/>
            <p:nvPr/>
          </p:nvSpPr>
          <p:spPr>
            <a:xfrm>
              <a:off x="6072925" y="2671011"/>
              <a:ext cx="4197617" cy="923331"/>
            </a:xfrm>
            <a:prstGeom prst="round2SameRect">
              <a:avLst>
                <a:gd name="adj1" fmla="val 27091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61522E4-6DF8-FC20-BB57-55845F6AE768}"/>
              </a:ext>
            </a:extLst>
          </p:cNvPr>
          <p:cNvSpPr txBox="1"/>
          <p:nvPr/>
        </p:nvSpPr>
        <p:spPr>
          <a:xfrm>
            <a:off x="3040379" y="1196842"/>
            <a:ext cx="2098535" cy="553968"/>
          </a:xfrm>
          <a:prstGeom prst="rect">
            <a:avLst/>
          </a:prstGeom>
          <a:noFill/>
        </p:spPr>
        <p:txBody>
          <a:bodyPr wrap="square" lIns="137142" tIns="228570" rIns="91440" bIns="45720" anchor="ctr">
            <a:spAutoFit/>
          </a:bodyPr>
          <a:lstStyle/>
          <a:p>
            <a:r>
              <a:rPr lang="en-US" sz="1800" b="1" spc="-25">
                <a:solidFill>
                  <a:schemeClr val="bg1"/>
                </a:solidFill>
                <a:latin typeface="Pfizer Tomorrow"/>
              </a:rPr>
              <a:t>02 Research</a:t>
            </a:r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7A3FA6-681E-E857-BD2D-A5A93D7731A9}"/>
              </a:ext>
            </a:extLst>
          </p:cNvPr>
          <p:cNvGrpSpPr/>
          <p:nvPr/>
        </p:nvGrpSpPr>
        <p:grpSpPr>
          <a:xfrm>
            <a:off x="3036069" y="3898171"/>
            <a:ext cx="2102845" cy="2273672"/>
            <a:chOff x="6072925" y="7796463"/>
            <a:chExt cx="4206238" cy="4547937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CA4B6EA-E210-8D9E-9565-D1D1B965A9EA}"/>
                </a:ext>
              </a:extLst>
            </p:cNvPr>
            <p:cNvSpPr/>
            <p:nvPr/>
          </p:nvSpPr>
          <p:spPr>
            <a:xfrm>
              <a:off x="6081546" y="7796464"/>
              <a:ext cx="4197617" cy="4547936"/>
            </a:xfrm>
            <a:prstGeom prst="roundRect">
              <a:avLst>
                <a:gd name="adj" fmla="val 6069"/>
              </a:avLst>
            </a:prstGeom>
            <a:noFill/>
            <a:ln w="38100">
              <a:solidFill>
                <a:srgbClr val="0000C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45" name="Round Same Side Corner Rectangle 44">
              <a:extLst>
                <a:ext uri="{FF2B5EF4-FFF2-40B4-BE49-F238E27FC236}">
                  <a16:creationId xmlns:a16="http://schemas.microsoft.com/office/drawing/2014/main" id="{9D7D2881-F0FC-1D0B-61AC-8D61E2543CB3}"/>
                </a:ext>
              </a:extLst>
            </p:cNvPr>
            <p:cNvSpPr/>
            <p:nvPr/>
          </p:nvSpPr>
          <p:spPr>
            <a:xfrm>
              <a:off x="6072925" y="7796463"/>
              <a:ext cx="4197617" cy="923331"/>
            </a:xfrm>
            <a:prstGeom prst="round2SameRect">
              <a:avLst>
                <a:gd name="adj1" fmla="val 27091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</p:grpSp>
      <p:sp>
        <p:nvSpPr>
          <p:cNvPr id="46" name="TextBox 10">
            <a:extLst>
              <a:ext uri="{FF2B5EF4-FFF2-40B4-BE49-F238E27FC236}">
                <a16:creationId xmlns:a16="http://schemas.microsoft.com/office/drawing/2014/main" id="{2E9F362C-B9A7-F6D7-7338-48628088CDBE}"/>
              </a:ext>
            </a:extLst>
          </p:cNvPr>
          <p:cNvSpPr txBox="1"/>
          <p:nvPr/>
        </p:nvSpPr>
        <p:spPr>
          <a:xfrm>
            <a:off x="3184650" y="4487151"/>
            <a:ext cx="180137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Created mood-based algorithm. </a:t>
            </a: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Incorporated data from (idk what ray did)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2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8D11D6-E0DB-D126-5191-D80C33F26BBF}"/>
              </a:ext>
            </a:extLst>
          </p:cNvPr>
          <p:cNvSpPr txBox="1"/>
          <p:nvPr/>
        </p:nvSpPr>
        <p:spPr>
          <a:xfrm>
            <a:off x="3040379" y="3682290"/>
            <a:ext cx="2098535" cy="707856"/>
          </a:xfrm>
          <a:prstGeom prst="rect">
            <a:avLst/>
          </a:prstGeom>
          <a:noFill/>
        </p:spPr>
        <p:txBody>
          <a:bodyPr wrap="square" lIns="137142" tIns="228570" rIns="91440" bIns="45720" anchor="ctr">
            <a:spAutoFit/>
          </a:bodyPr>
          <a:lstStyle/>
          <a:p>
            <a:r>
              <a:rPr lang="en-US" sz="1800" b="1" spc="-25">
                <a:solidFill>
                  <a:schemeClr val="bg1"/>
                </a:solidFill>
                <a:latin typeface="Pfizer Tomorrow"/>
              </a:rPr>
              <a:t>04 Python</a:t>
            </a:r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  <a:p>
            <a:endParaRPr lang="en-US" sz="1000" b="1" spc="-25">
              <a:solidFill>
                <a:schemeClr val="bg1"/>
              </a:solidFill>
              <a:latin typeface="Pfizer Tomorrow" panose="02010503040201060303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682B4-D396-2FD5-037A-818174A9482A}"/>
              </a:ext>
            </a:extLst>
          </p:cNvPr>
          <p:cNvSpPr txBox="1"/>
          <p:nvPr/>
        </p:nvSpPr>
        <p:spPr>
          <a:xfrm>
            <a:off x="888434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kern="1200">
                <a:solidFill>
                  <a:schemeClr val="bg1"/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866BA1C-6E24-315C-16EC-2E7EDF47BB49}"/>
              </a:ext>
            </a:extLst>
          </p:cNvPr>
          <p:cNvSpPr txBox="1"/>
          <p:nvPr/>
        </p:nvSpPr>
        <p:spPr>
          <a:xfrm>
            <a:off x="754587" y="1925805"/>
            <a:ext cx="180137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Desired features. </a:t>
            </a:r>
            <a:endParaRPr lang="en-US" sz="1900">
              <a:solidFill>
                <a:srgbClr val="041E42"/>
              </a:solidFill>
              <a:latin typeface="Bogle Regular"/>
            </a:endParaRP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Algorithms implemented. </a:t>
            </a:r>
            <a:endParaRPr lang="en-US"/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Design UI. </a:t>
            </a: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NYC-based app. 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270F1756-5BFC-D1E2-D2FE-04D77F506ADE}"/>
              </a:ext>
            </a:extLst>
          </p:cNvPr>
          <p:cNvSpPr txBox="1"/>
          <p:nvPr/>
        </p:nvSpPr>
        <p:spPr>
          <a:xfrm>
            <a:off x="3181460" y="1925804"/>
            <a:ext cx="1801371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Investigated nyc.gov sites. </a:t>
            </a: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Department of Education programs. </a:t>
            </a: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Chat-bot features. </a:t>
            </a: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Current mental health apps. </a:t>
            </a:r>
          </a:p>
          <a:p>
            <a:pPr marL="171450" indent="-1714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200">
              <a:solidFill>
                <a:srgbClr val="02005E"/>
              </a:solidFill>
              <a:latin typeface="Pfizer Diatype Office"/>
            </a:endParaRPr>
          </a:p>
        </p:txBody>
      </p:sp>
    </p:spTree>
    <p:extLst>
      <p:ext uri="{BB962C8B-B14F-4D97-AF65-F5344CB8AC3E}">
        <p14:creationId xmlns:p14="http://schemas.microsoft.com/office/powerpoint/2010/main" val="16928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oper Union Video">
            <a:hlinkClick r:id="" action="ppaction://media"/>
            <a:extLst>
              <a:ext uri="{FF2B5EF4-FFF2-40B4-BE49-F238E27FC236}">
                <a16:creationId xmlns:a16="http://schemas.microsoft.com/office/drawing/2014/main" id="{ACF28FBF-9D13-CEBB-EECF-5DE671669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14DBBD-EEDE-83DA-9A05-3ED835A00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1A9242-D80A-3B47-CBEA-46EC0CC64DE2}"/>
              </a:ext>
            </a:extLst>
          </p:cNvPr>
          <p:cNvSpPr/>
          <p:nvPr/>
        </p:nvSpPr>
        <p:spPr>
          <a:xfrm>
            <a:off x="1058659" y="630791"/>
            <a:ext cx="3659370" cy="5551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D0D14B-1614-62B9-F529-475CC0000616}"/>
              </a:ext>
            </a:extLst>
          </p:cNvPr>
          <p:cNvSpPr/>
          <p:nvPr/>
        </p:nvSpPr>
        <p:spPr>
          <a:xfrm>
            <a:off x="7410246" y="634633"/>
            <a:ext cx="3628359" cy="5555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E320D-CFAB-0313-39DB-04DD467774D4}"/>
              </a:ext>
            </a:extLst>
          </p:cNvPr>
          <p:cNvSpPr txBox="1">
            <a:spLocks/>
          </p:cNvSpPr>
          <p:nvPr/>
        </p:nvSpPr>
        <p:spPr>
          <a:xfrm>
            <a:off x="614625" y="648063"/>
            <a:ext cx="4109954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99"/>
              </a:lnSpc>
            </a:pPr>
            <a:r>
              <a:rPr lang="en-US" sz="2650" b="1" spc="-25">
                <a:solidFill>
                  <a:schemeClr val="accent1"/>
                </a:solidFill>
                <a:latin typeface="Pfizer Tomorrow"/>
              </a:rPr>
              <a:t>Overview of Solution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75603" y="6345768"/>
            <a:ext cx="1143536" cy="153889"/>
          </a:xfrm>
        </p:spPr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651B7-041D-02F7-E2F5-AA1EFF3B01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1990725" cy="123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l" defTabSz="228543" rtl="0" eaLnBrk="1" latinLnBrk="0" hangingPunct="1">
              <a:defRPr sz="550" b="0" i="0" kern="1200">
                <a:solidFill>
                  <a:schemeClr val="accent1"/>
                </a:solidFill>
                <a:latin typeface="Pfizer Diatype Light" panose="020B0404040202060203" pitchFamily="34" charset="77"/>
                <a:ea typeface="+mn-ea"/>
                <a:cs typeface="+mn-cs"/>
              </a:defRPr>
            </a:lvl1pPr>
            <a:lvl2pPr marL="2285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86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29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71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14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257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00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3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fizer Diatype Office Light" panose="020B0404040202060203" pitchFamily="34" charset="77"/>
              </a:rPr>
              <a:t>03.21.2024</a:t>
            </a:r>
            <a:endParaRPr lang="en-US">
              <a:solidFill>
                <a:schemeClr val="bg1"/>
              </a:solidFill>
              <a:latin typeface="Pfizer Diatype Office Light" panose="020B0404040202060203" pitchFamily="34" charset="77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1BCAF85B-FEDF-9516-E6F3-766547E6F75E}"/>
              </a:ext>
            </a:extLst>
          </p:cNvPr>
          <p:cNvSpPr txBox="1">
            <a:spLocks/>
          </p:cNvSpPr>
          <p:nvPr/>
        </p:nvSpPr>
        <p:spPr>
          <a:xfrm>
            <a:off x="413155" y="3976043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pc="-50">
                <a:latin typeface="Pfizer Tomorrow"/>
              </a:rPr>
              <a:t>Mood Classification Algorithm </a:t>
            </a:r>
            <a:endParaRPr lang="en-US" b="0" spc="-50"/>
          </a:p>
          <a:p>
            <a:endParaRPr lang="en-US" b="0" spc="-5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DB9C1E7B-DB55-3EF6-F8CD-B76A278B0E60}"/>
              </a:ext>
            </a:extLst>
          </p:cNvPr>
          <p:cNvSpPr txBox="1">
            <a:spLocks/>
          </p:cNvSpPr>
          <p:nvPr/>
        </p:nvSpPr>
        <p:spPr>
          <a:xfrm>
            <a:off x="422274" y="2877980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z="8000" spc="-50">
                <a:latin typeface="Pfizer Tomorrow"/>
              </a:rPr>
              <a:t>05</a:t>
            </a:r>
            <a:endParaRPr lang="en-US" sz="8000" spc="-50"/>
          </a:p>
        </p:txBody>
      </p:sp>
    </p:spTree>
    <p:extLst>
      <p:ext uri="{BB962C8B-B14F-4D97-AF65-F5344CB8AC3E}">
        <p14:creationId xmlns:p14="http://schemas.microsoft.com/office/powerpoint/2010/main" val="2615344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412728" y="609967"/>
            <a:ext cx="5271854" cy="64120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accent1"/>
                </a:solidFill>
              </a:rPr>
              <a:t>Mood Classifier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E4CB3C9-C547-6933-43A2-EDA7F2BB6EE9}"/>
              </a:ext>
            </a:extLst>
          </p:cNvPr>
          <p:cNvSpPr txBox="1"/>
          <p:nvPr/>
        </p:nvSpPr>
        <p:spPr>
          <a:xfrm>
            <a:off x="414263" y="1584976"/>
            <a:ext cx="5206328" cy="276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285750" indent="-285750" defTabSz="1170137">
              <a:buFont typeface="Arial" panose="020B0604020202020204" pitchFamily="34" charset="0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Pfizer Diatype Office"/>
              </a:rPr>
              <a:t>The classifier analyzes the text of journal entries using NLP techniques, identifying keywords, phrases, and emotional cues associated with different moods (e.g., "happy," "anxious," "angry").</a:t>
            </a:r>
          </a:p>
          <a:p>
            <a:pPr marL="285750" indent="-285750" defTabSz="1170137">
              <a:buFont typeface="Arial" panose="020B0604020202020204" pitchFamily="34" charset="0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 panose="020B0604020202020204" pitchFamily="34" charset="0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Pfizer Diatype Office"/>
              </a:rPr>
              <a:t>Each mood is associated with its own color to be used in the CUCU mood journal.</a:t>
            </a:r>
          </a:p>
          <a:p>
            <a:pPr marL="285750" indent="-285750" defTabSz="1170137">
              <a:buFont typeface="Arial" panose="020B0604020202020204" pitchFamily="34" charset="0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 panose="020B0604020202020204" pitchFamily="34" charset="0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Pfizer Diatype Office"/>
              </a:rPr>
              <a:t>The classifier then suggests mental health activities based on their mood and needs.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E43368-33E8-1564-CC7C-0A7BB5B2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105" y="672490"/>
            <a:ext cx="4961383" cy="526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CE0714-6A69-F455-1F8E-6C224B647413}"/>
              </a:ext>
            </a:extLst>
          </p:cNvPr>
          <p:cNvSpPr/>
          <p:nvPr/>
        </p:nvSpPr>
        <p:spPr>
          <a:xfrm>
            <a:off x="952848" y="4626118"/>
            <a:ext cx="2318224" cy="16764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3A42C1-CC1E-0852-7C4C-84C78F703105}"/>
              </a:ext>
            </a:extLst>
          </p:cNvPr>
          <p:cNvSpPr/>
          <p:nvPr/>
        </p:nvSpPr>
        <p:spPr>
          <a:xfrm>
            <a:off x="3713713" y="4598070"/>
            <a:ext cx="1677434" cy="56789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69175A-00C4-C82D-784F-2B2006469A39}"/>
              </a:ext>
            </a:extLst>
          </p:cNvPr>
          <p:cNvSpPr/>
          <p:nvPr/>
        </p:nvSpPr>
        <p:spPr>
          <a:xfrm>
            <a:off x="3713713" y="5327681"/>
            <a:ext cx="1677434" cy="39858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F3723E2-CA25-68C7-89FD-062457AABB98}"/>
              </a:ext>
            </a:extLst>
          </p:cNvPr>
          <p:cNvSpPr/>
          <p:nvPr/>
        </p:nvSpPr>
        <p:spPr>
          <a:xfrm>
            <a:off x="3713713" y="5887977"/>
            <a:ext cx="1677434" cy="62712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85887-3A0E-B6F7-26E6-335FE242850F}"/>
              </a:ext>
            </a:extLst>
          </p:cNvPr>
          <p:cNvSpPr txBox="1"/>
          <p:nvPr/>
        </p:nvSpPr>
        <p:spPr>
          <a:xfrm>
            <a:off x="1049804" y="4734922"/>
            <a:ext cx="2124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>
                <a:solidFill>
                  <a:schemeClr val="bg1"/>
                </a:solidFill>
                <a:latin typeface="+mj-lt"/>
              </a:rPr>
              <a:t>Machine Learning Block</a:t>
            </a:r>
          </a:p>
          <a:p>
            <a:pPr marL="228600" indent="-228600" algn="ctr">
              <a:buFont typeface="+mj-lt"/>
              <a:buAutoNum type="arabicPeriod"/>
            </a:pPr>
            <a:endParaRPr lang="en-US" sz="1200" b="1" u="sng">
              <a:solidFill>
                <a:schemeClr val="bg1"/>
              </a:solidFill>
              <a:latin typeface="+mj-lt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>
                <a:solidFill>
                  <a:schemeClr val="bg1"/>
                </a:solidFill>
                <a:latin typeface="+mj-lt"/>
              </a:rPr>
              <a:t>Language Embedding</a:t>
            </a:r>
          </a:p>
          <a:p>
            <a:pPr marL="228600" indent="-228600">
              <a:buFont typeface="+mj-lt"/>
              <a:buAutoNum type="arabicPeriod"/>
            </a:pPr>
            <a:endParaRPr lang="en-US" sz="1200">
              <a:solidFill>
                <a:schemeClr val="bg1"/>
              </a:solidFill>
              <a:latin typeface="+mj-lt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>
                <a:solidFill>
                  <a:schemeClr val="bg1"/>
                </a:solidFill>
                <a:latin typeface="+mj-lt"/>
              </a:rPr>
              <a:t>Random Forest Classifier</a:t>
            </a:r>
          </a:p>
          <a:p>
            <a:endParaRPr lang="en-US" sz="1200">
              <a:solidFill>
                <a:schemeClr val="bg1"/>
              </a:solidFill>
              <a:latin typeface="+mj-lt"/>
            </a:endParaRPr>
          </a:p>
          <a:p>
            <a:r>
              <a:rPr lang="en-US" sz="1200">
                <a:solidFill>
                  <a:schemeClr val="bg1"/>
                </a:solidFill>
                <a:latin typeface="+mj-lt"/>
              </a:rPr>
              <a:t>3. Train Model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3D7E62C-D1F7-2FB4-916B-A7D33A0B46B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552430" y="5165969"/>
            <a:ext cx="0" cy="161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8A5E51-257B-E66C-C001-3A3920D31BE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4552430" y="5726265"/>
            <a:ext cx="0" cy="161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F1B7374-BC06-1811-CC9B-6B6319E3253C}"/>
              </a:ext>
            </a:extLst>
          </p:cNvPr>
          <p:cNvSpPr txBox="1"/>
          <p:nvPr/>
        </p:nvSpPr>
        <p:spPr>
          <a:xfrm>
            <a:off x="3763055" y="4644405"/>
            <a:ext cx="15787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+mj-lt"/>
              </a:rPr>
              <a:t>Rate Emotions on Custom Metric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E08EC7-9DA8-74FE-8E30-B2BE9F29BC7E}"/>
              </a:ext>
            </a:extLst>
          </p:cNvPr>
          <p:cNvSpPr txBox="1"/>
          <p:nvPr/>
        </p:nvSpPr>
        <p:spPr>
          <a:xfrm>
            <a:off x="3797366" y="5387580"/>
            <a:ext cx="157875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+mj-lt"/>
              </a:rPr>
              <a:t>Generate Color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3C8DD5-ED02-8AF5-4A81-74BEBEF0425F}"/>
              </a:ext>
            </a:extLst>
          </p:cNvPr>
          <p:cNvSpPr txBox="1"/>
          <p:nvPr/>
        </p:nvSpPr>
        <p:spPr>
          <a:xfrm>
            <a:off x="3797366" y="5970706"/>
            <a:ext cx="15787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+mj-lt"/>
              </a:rPr>
              <a:t>Suggest activities based on mood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51E9C0D-E866-B62F-3039-45D70D47AE4A}"/>
              </a:ext>
            </a:extLst>
          </p:cNvPr>
          <p:cNvCxnSpPr>
            <a:stCxn id="15" idx="2"/>
            <a:endCxn id="16" idx="1"/>
          </p:cNvCxnSpPr>
          <p:nvPr/>
        </p:nvCxnSpPr>
        <p:spPr>
          <a:xfrm rot="5400000" flipH="1" flipV="1">
            <a:off x="2202586" y="4791393"/>
            <a:ext cx="1420499" cy="1601753"/>
          </a:xfrm>
          <a:prstGeom prst="bentConnector4">
            <a:avLst>
              <a:gd name="adj1" fmla="val -16093"/>
              <a:gd name="adj2" fmla="val 8618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31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17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651B7-041D-02F7-E2F5-AA1EFF3B01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1990725" cy="123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l" defTabSz="228543" rtl="0" eaLnBrk="1" latinLnBrk="0" hangingPunct="1">
              <a:defRPr sz="550" b="0" i="0" kern="1200">
                <a:solidFill>
                  <a:schemeClr val="accent1"/>
                </a:solidFill>
                <a:latin typeface="Pfizer Diatype Light" panose="020B0404040202060203" pitchFamily="34" charset="77"/>
                <a:ea typeface="+mn-ea"/>
                <a:cs typeface="+mn-cs"/>
              </a:defRPr>
            </a:lvl1pPr>
            <a:lvl2pPr marL="2285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86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29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71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14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257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00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3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fizer Diatype Office Light" panose="020B0404040202060203" pitchFamily="34" charset="77"/>
              </a:rPr>
              <a:t>03.21.2024</a:t>
            </a:r>
            <a:endParaRPr lang="en-US">
              <a:solidFill>
                <a:schemeClr val="bg1"/>
              </a:solidFill>
              <a:latin typeface="Pfizer Diatype Office Light" panose="020B0404040202060203" pitchFamily="34" charset="77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8A82A459-9414-364E-45CC-C172C923BC30}"/>
              </a:ext>
            </a:extLst>
          </p:cNvPr>
          <p:cNvSpPr txBox="1">
            <a:spLocks/>
          </p:cNvSpPr>
          <p:nvPr/>
        </p:nvSpPr>
        <p:spPr>
          <a:xfrm>
            <a:off x="5252181" y="4236554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pc="-50">
                <a:solidFill>
                  <a:schemeClr val="accent1"/>
                </a:solidFill>
                <a:latin typeface="Pfizer Tomorrow"/>
              </a:rPr>
              <a:t>Minimum Viable Product (MVP)</a:t>
            </a:r>
            <a:endParaRPr lang="en-US" b="0" spc="-50">
              <a:solidFill>
                <a:schemeClr val="accent1"/>
              </a:solidFill>
              <a:latin typeface="Pfizer Tomorrow"/>
            </a:endParaRPr>
          </a:p>
          <a:p>
            <a:endParaRPr lang="en-US" b="0" spc="-50">
              <a:solidFill>
                <a:schemeClr val="accent1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FCE26BC0-25DC-6A2F-C4C3-F24D81A2CD41}"/>
              </a:ext>
            </a:extLst>
          </p:cNvPr>
          <p:cNvSpPr txBox="1">
            <a:spLocks/>
          </p:cNvSpPr>
          <p:nvPr/>
        </p:nvSpPr>
        <p:spPr>
          <a:xfrm>
            <a:off x="5261298" y="3047313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z="8000" spc="-50">
                <a:solidFill>
                  <a:schemeClr val="accent1"/>
                </a:solidFill>
                <a:latin typeface="Pfizer Tomorrow"/>
              </a:rPr>
              <a:t>06</a:t>
            </a:r>
            <a:endParaRPr lang="en-US" sz="8000" spc="-5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72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6547806" y="583916"/>
            <a:ext cx="4581495" cy="65422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bg1"/>
                </a:solidFill>
              </a:rPr>
              <a:t>Log-in Page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13D5E6E-D2B2-6783-3891-611DE4CAB14E}"/>
              </a:ext>
            </a:extLst>
          </p:cNvPr>
          <p:cNvSpPr txBox="1"/>
          <p:nvPr/>
        </p:nvSpPr>
        <p:spPr>
          <a:xfrm>
            <a:off x="6548683" y="1604186"/>
            <a:ext cx="5206328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2000">
                <a:solidFill>
                  <a:schemeClr val="accent4">
                    <a:lumMod val="20000"/>
                    <a:lumOff val="80000"/>
                  </a:schemeClr>
                </a:solidFill>
                <a:latin typeface="Pfizer Diatype Office"/>
              </a:rPr>
              <a:t>Student and Admin register or sign-in using their student/access id, followed by their password.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2000">
              <a:solidFill>
                <a:schemeClr val="accent4">
                  <a:lumMod val="20000"/>
                  <a:lumOff val="80000"/>
                </a:schemeClr>
              </a:solidFill>
              <a:latin typeface="Pfizer Diatype Office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2000">
                <a:solidFill>
                  <a:schemeClr val="accent4">
                    <a:lumMod val="20000"/>
                    <a:lumOff val="80000"/>
                  </a:schemeClr>
                </a:solidFill>
                <a:latin typeface="Pfizer Diatype Office"/>
              </a:rPr>
              <a:t>Corresponding credentials transports users to their respective home pages (Student page and Admin Page)</a:t>
            </a:r>
          </a:p>
        </p:txBody>
      </p:sp>
      <p:pic>
        <p:nvPicPr>
          <p:cNvPr id="8" name="그림 7" descr="텍스트, 스크린샷, 휴대 전화, 정보기기이(가) 표시된 사진&#10;&#10;자동 생성된 설명">
            <a:extLst>
              <a:ext uri="{FF2B5EF4-FFF2-40B4-BE49-F238E27FC236}">
                <a16:creationId xmlns:a16="http://schemas.microsoft.com/office/drawing/2014/main" id="{A94B98F3-F06D-E0E7-4924-7D4092C37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25" y="2635169"/>
            <a:ext cx="2152715" cy="4114800"/>
          </a:xfrm>
          <a:prstGeom prst="rect">
            <a:avLst/>
          </a:prstGeom>
        </p:spPr>
      </p:pic>
      <p:pic>
        <p:nvPicPr>
          <p:cNvPr id="9" name="그림 8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BCD8B1FA-9763-8A66-1138-20A70BF3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60" y="291296"/>
            <a:ext cx="212088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3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412728" y="609967"/>
            <a:ext cx="5271854" cy="64120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accent1"/>
                </a:solidFill>
              </a:rPr>
              <a:t>Virtual Companion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E4CB3C9-C547-6933-43A2-EDA7F2BB6EE9}"/>
              </a:ext>
            </a:extLst>
          </p:cNvPr>
          <p:cNvSpPr txBox="1"/>
          <p:nvPr/>
        </p:nvSpPr>
        <p:spPr>
          <a:xfrm>
            <a:off x="414263" y="1584976"/>
            <a:ext cx="5206328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 b="1">
                <a:solidFill>
                  <a:schemeClr val="accent1"/>
                </a:solidFill>
                <a:latin typeface="Pfizer Diatype Office"/>
              </a:rPr>
              <a:t>Functions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 b="1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Pfizer Diatype Office"/>
              </a:rPr>
              <a:t>Virtual Companion Default's Name: </a:t>
            </a:r>
            <a:r>
              <a:rPr lang="en-US" sz="1800" err="1">
                <a:solidFill>
                  <a:schemeClr val="accent1"/>
                </a:solidFill>
                <a:latin typeface="Pfizer Diatype Office"/>
              </a:rPr>
              <a:t>Cucu</a:t>
            </a:r>
            <a:endParaRPr lang="en-US" sz="1800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 err="1">
                <a:solidFill>
                  <a:schemeClr val="accent1"/>
                </a:solidFill>
                <a:latin typeface="Pfizer Diatype Office"/>
              </a:rPr>
              <a:t>Cucu</a:t>
            </a:r>
            <a:r>
              <a:rPr lang="en-US" sz="1800">
                <a:solidFill>
                  <a:schemeClr val="accent1"/>
                </a:solidFill>
                <a:latin typeface="Pfizer Diatype Office"/>
              </a:rPr>
              <a:t> will ask students questions about their day. Students may reply in both text and audio mode.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  <a:latin typeface="Bogle Regular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 err="1">
                <a:solidFill>
                  <a:schemeClr val="accent1"/>
                </a:solidFill>
              </a:rPr>
              <a:t>Cucu</a:t>
            </a:r>
            <a:r>
              <a:rPr lang="en-US" sz="1800">
                <a:solidFill>
                  <a:schemeClr val="accent1"/>
                </a:solidFill>
              </a:rPr>
              <a:t> will change its tone and suggest mini-games based on student's interaction.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Pfizer Diatype Office"/>
              </a:rPr>
              <a:t>Student can view conversation history with </a:t>
            </a:r>
            <a:r>
              <a:rPr lang="en-US" sz="1800" err="1">
                <a:solidFill>
                  <a:schemeClr val="accent1"/>
                </a:solidFill>
                <a:latin typeface="Pfizer Diatype Office"/>
              </a:rPr>
              <a:t>Cucu</a:t>
            </a:r>
            <a:r>
              <a:rPr lang="en-US" sz="1800">
                <a:solidFill>
                  <a:schemeClr val="accent1"/>
                </a:solidFill>
                <a:latin typeface="Pfizer Diatype Office"/>
              </a:rPr>
              <a:t>. </a:t>
            </a:r>
          </a:p>
        </p:txBody>
      </p:sp>
      <p:pic>
        <p:nvPicPr>
          <p:cNvPr id="2" name="그림 1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E9E379CB-4A7F-2A0D-D7C8-050B2D1CB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279" y="509948"/>
            <a:ext cx="3048278" cy="583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73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e-comp 1">
            <a:hlinkClick r:id="" action="ppaction://media"/>
            <a:extLst>
              <a:ext uri="{FF2B5EF4-FFF2-40B4-BE49-F238E27FC236}">
                <a16:creationId xmlns:a16="http://schemas.microsoft.com/office/drawing/2014/main" id="{0B9AF1D4-6E58-4EC0-B0A6-CFC1BF924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1" y="6002"/>
            <a:ext cx="12190413" cy="6857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BC8D5-F80E-1ED4-334E-92AB32ADE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67" y="5921651"/>
            <a:ext cx="1441488" cy="58923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60F020-4E03-4EF8-FFB1-CAC8A85069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chemeClr val="bg1"/>
                </a:solidFill>
                <a:latin typeface="Pfizer Diatype Office"/>
              </a:rPr>
              <a:t>09/13/2024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706A4F-E38B-EEFA-B3E5-7F2491A799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4158" y="3299038"/>
            <a:ext cx="4871840" cy="1349296"/>
          </a:xfrm>
        </p:spPr>
        <p:txBody>
          <a:bodyPr lIns="91440" tIns="45720" rIns="91440" bIns="45720" anchor="t"/>
          <a:lstStyle/>
          <a:p>
            <a:r>
              <a:rPr lang="en-US">
                <a:latin typeface="Pfizer Diatype Office"/>
              </a:rPr>
              <a:t>The Cooper Union</a:t>
            </a:r>
            <a:endParaRPr lang="en-US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6F411ABB-8047-468E-AEED-305FAE3A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27" y="499083"/>
            <a:ext cx="8408758" cy="24365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6700">
                <a:latin typeface="Pfizer Tomorrow"/>
              </a:rPr>
              <a:t>CUCU: Your Wingman for Mental Well-being!</a:t>
            </a:r>
            <a:endParaRPr lang="en-US" sz="6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ECC23-A547-5C1C-54FA-FFEBDACAD42D}"/>
              </a:ext>
            </a:extLst>
          </p:cNvPr>
          <p:cNvSpPr txBox="1"/>
          <p:nvPr/>
        </p:nvSpPr>
        <p:spPr>
          <a:xfrm>
            <a:off x="9321229" y="6519446"/>
            <a:ext cx="2357610" cy="2000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 rtl="0"/>
            <a:r>
              <a:rPr lang="en-US" sz="700" b="1" kern="1200">
                <a:solidFill>
                  <a:schemeClr val="bg1">
                    <a:lumMod val="50000"/>
                  </a:schemeClr>
                </a:solidFill>
                <a:latin typeface="Pfizer Diatype Office" panose="020B0504040202060203" pitchFamily="34" charset="77"/>
                <a:ea typeface="+mn-ea"/>
                <a:cs typeface="+mn-cs"/>
              </a:rPr>
              <a:t>Pfizer 2024 |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7090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412728" y="609967"/>
            <a:ext cx="5271854" cy="64120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accent1"/>
                </a:solidFill>
              </a:rPr>
              <a:t>Journal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3771BA8C-00B0-4CF6-1DB7-4948A6E44A5E}"/>
              </a:ext>
            </a:extLst>
          </p:cNvPr>
          <p:cNvSpPr txBox="1"/>
          <p:nvPr/>
        </p:nvSpPr>
        <p:spPr>
          <a:xfrm>
            <a:off x="414263" y="1386472"/>
            <a:ext cx="5206328" cy="41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 b="1">
                <a:solidFill>
                  <a:schemeClr val="accent1"/>
                </a:solidFill>
                <a:latin typeface="Pfizer Diatype Office"/>
              </a:rPr>
              <a:t>Functions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 b="1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Pfizer Diatype Office"/>
              </a:rPr>
              <a:t>Journaling feature randomly assigns students with prompts. Student may shuffle through prompts given to them.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Pfizer Diatype Office"/>
              </a:rPr>
              <a:t>The mood classification algorithm calculates top moods associated with each journal entry.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Pfizer Diatype Office"/>
              </a:rPr>
              <a:t>Past journal entries are saved for the student to reflect on later.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Pfizer Diatype Office"/>
              </a:rPr>
              <a:t>Journal entries will not be shared with Admin accounts.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</a:endParaRPr>
          </a:p>
        </p:txBody>
      </p:sp>
      <p:pic>
        <p:nvPicPr>
          <p:cNvPr id="7" name="그림 6" descr="텍스트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3E54B53C-8039-6BE4-841F-F902FC95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635" y="376621"/>
            <a:ext cx="2094387" cy="4114800"/>
          </a:xfrm>
          <a:prstGeom prst="rect">
            <a:avLst/>
          </a:prstGeom>
        </p:spPr>
      </p:pic>
      <p:pic>
        <p:nvPicPr>
          <p:cNvPr id="8" name="그림 7" descr="텍스트, 스크린샷, 정보기기, 모바일 기기이(가) 표시된 사진&#10;&#10;자동 생성된 설명">
            <a:extLst>
              <a:ext uri="{FF2B5EF4-FFF2-40B4-BE49-F238E27FC236}">
                <a16:creationId xmlns:a16="http://schemas.microsoft.com/office/drawing/2014/main" id="{18A416A1-7DCA-A290-7CE4-4EF756DB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98" y="2075690"/>
            <a:ext cx="202947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42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412728" y="609967"/>
            <a:ext cx="5271854" cy="64120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accent1"/>
                </a:solidFill>
              </a:rPr>
              <a:t>Mood Calendar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FA2BC556-FAA1-8A15-3723-481833010B2B}"/>
              </a:ext>
            </a:extLst>
          </p:cNvPr>
          <p:cNvSpPr txBox="1"/>
          <p:nvPr/>
        </p:nvSpPr>
        <p:spPr>
          <a:xfrm>
            <a:off x="414263" y="1584976"/>
            <a:ext cx="5206328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 b="1">
                <a:solidFill>
                  <a:schemeClr val="accent1"/>
                </a:solidFill>
                <a:latin typeface="Pfizer Diatype Office"/>
              </a:rPr>
              <a:t>Functions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Bogle Regular"/>
              </a:rPr>
              <a:t>Mood calendar displays the highest correlated moods for each day.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  <a:latin typeface="Bogle Regular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chemeClr val="accent1"/>
                </a:solidFill>
                <a:latin typeface="Bogle Regular"/>
              </a:rPr>
              <a:t>Displays daily and weekly progression of student's moods and can be filtered based on moods specified.</a:t>
            </a:r>
            <a:endParaRPr lang="en-US" sz="1800" b="1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  <a:latin typeface="Pfizer Diatype Office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8A06C6D-89D3-B463-CCC6-BBE3716C9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713" y="450448"/>
            <a:ext cx="3055700" cy="59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77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412728" y="405059"/>
            <a:ext cx="5271854" cy="64120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accent1"/>
                </a:solidFill>
              </a:rPr>
              <a:t>Mini-Games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D9C777-1026-778E-03B2-FEE67BFEFECE}"/>
              </a:ext>
            </a:extLst>
          </p:cNvPr>
          <p:cNvSpPr txBox="1"/>
          <p:nvPr/>
        </p:nvSpPr>
        <p:spPr>
          <a:xfrm>
            <a:off x="414263" y="1277615"/>
            <a:ext cx="5206328" cy="4816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 b="1">
                <a:solidFill>
                  <a:schemeClr val="accent1"/>
                </a:solidFill>
                <a:latin typeface="Pfizer Diatype Office"/>
              </a:rPr>
              <a:t>Connect: </a:t>
            </a:r>
            <a:r>
              <a:rPr lang="en-US" sz="1700">
                <a:solidFill>
                  <a:schemeClr val="accent1"/>
                </a:solidFill>
                <a:latin typeface="Bogle Regular"/>
              </a:rPr>
              <a:t>Multiplayer games: student can race their pigeons, play slap-"jack" with words of affirmation, mental health trivia, etc.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 b="1">
                <a:solidFill>
                  <a:schemeClr val="accent1"/>
                </a:solidFill>
                <a:latin typeface="Bogle Regular"/>
              </a:rPr>
              <a:t>Meditation: </a:t>
            </a:r>
            <a:r>
              <a:rPr lang="en-US" sz="1700">
                <a:solidFill>
                  <a:schemeClr val="accent1"/>
                </a:solidFill>
                <a:latin typeface="Pfizer Diatype Office"/>
              </a:rPr>
              <a:t>Breathing exercises, visualization, yoga, with reminder to hydrate.</a:t>
            </a:r>
            <a:endParaRPr lang="en-US" sz="1700">
              <a:solidFill>
                <a:schemeClr val="accent1"/>
              </a:solidFill>
              <a:latin typeface="Bogle Regular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Pfizer Diatype Office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 b="1">
                <a:solidFill>
                  <a:schemeClr val="accent1"/>
                </a:solidFill>
                <a:latin typeface="Pfizer Diatype Office"/>
              </a:rPr>
              <a:t>Sleep: </a:t>
            </a:r>
            <a:r>
              <a:rPr lang="en-US" sz="1700">
                <a:solidFill>
                  <a:schemeClr val="accent1"/>
                </a:solidFill>
                <a:latin typeface="Arial"/>
                <a:cs typeface="Arial"/>
              </a:rPr>
              <a:t>Sleep sounds/alarm, with reminders to get 8 hours of sleep. </a:t>
            </a:r>
            <a:endParaRPr lang="en-US" sz="1800">
              <a:solidFill>
                <a:schemeClr val="accent1"/>
              </a:solidFill>
              <a:latin typeface="Pfizer Diatype Office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Arial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 b="1">
                <a:solidFill>
                  <a:schemeClr val="accent1"/>
                </a:solidFill>
                <a:latin typeface="Pfizer Diatype Office"/>
                <a:cs typeface="Arial"/>
              </a:rPr>
              <a:t>Running: </a:t>
            </a:r>
            <a:r>
              <a:rPr lang="en-US" sz="1800">
                <a:solidFill>
                  <a:schemeClr val="accent1"/>
                </a:solidFill>
                <a:latin typeface="Arial"/>
                <a:cs typeface="Arial"/>
              </a:rPr>
              <a:t>Stretching/Exercise videos with CUCU, and suggests locations in NYC to hike, swim, and community parks.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>
              <a:solidFill>
                <a:schemeClr val="accent1"/>
              </a:solidFill>
              <a:latin typeface="Arial"/>
              <a:cs typeface="Arial"/>
            </a:endParaRPr>
          </a:p>
          <a:p>
            <a:pPr marL="285750" indent="-285750" defTabSz="1170137">
              <a:buFont typeface="Arial,Sans-Serif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 b="1">
                <a:solidFill>
                  <a:schemeClr val="accent1"/>
                </a:solidFill>
                <a:latin typeface="Pfizer Diatype Office"/>
                <a:cs typeface="Arial"/>
              </a:rPr>
              <a:t>Coloring: </a:t>
            </a:r>
            <a:r>
              <a:rPr lang="en-US" sz="1800">
                <a:solidFill>
                  <a:schemeClr val="accent1"/>
                </a:solidFill>
                <a:latin typeface="Pfizer Diatype Office"/>
                <a:cs typeface="Arial"/>
              </a:rPr>
              <a:t>Relaxing coloring book with numbers, pictures of NYC, etc.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 b="1">
              <a:solidFill>
                <a:schemeClr val="accent1"/>
              </a:solidFill>
              <a:latin typeface="Pfizer Diatype Office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Pfizer Diatype Office"/>
              <a:cs typeface="Arial"/>
            </a:endParaRPr>
          </a:p>
        </p:txBody>
      </p:sp>
      <p:pic>
        <p:nvPicPr>
          <p:cNvPr id="2" name="그림 1" descr="텍스트, 클립아트, 이모티콘, 만화 영화이(가) 표시된 사진&#10;&#10;자동 생성된 설명">
            <a:extLst>
              <a:ext uri="{FF2B5EF4-FFF2-40B4-BE49-F238E27FC236}">
                <a16:creationId xmlns:a16="http://schemas.microsoft.com/office/drawing/2014/main" id="{F037E14B-913D-2B47-9278-D1C4587C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90" y="1554866"/>
            <a:ext cx="2059874" cy="3970116"/>
          </a:xfrm>
          <a:prstGeom prst="rect">
            <a:avLst/>
          </a:prstGeom>
        </p:spPr>
      </p:pic>
      <p:pic>
        <p:nvPicPr>
          <p:cNvPr id="5" name="그림 4" descr="텍스트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827932B5-7956-9BD7-4EE5-F2E206044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653" y="108031"/>
            <a:ext cx="1770720" cy="3574649"/>
          </a:xfrm>
          <a:prstGeom prst="rect">
            <a:avLst/>
          </a:prstGeom>
        </p:spPr>
      </p:pic>
      <p:pic>
        <p:nvPicPr>
          <p:cNvPr id="7" name="그림 6" descr="텍스트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CA4F37BC-86F9-725B-AB3E-3A097E037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476" y="2701927"/>
            <a:ext cx="1885507" cy="368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76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412728" y="609967"/>
            <a:ext cx="5271854" cy="12824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accent1"/>
                </a:solidFill>
              </a:rPr>
              <a:t> Achievements &amp; CUCU Store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F5FD54D-608C-1509-8D40-19A2EA7CC61D}"/>
              </a:ext>
            </a:extLst>
          </p:cNvPr>
          <p:cNvSpPr txBox="1"/>
          <p:nvPr/>
        </p:nvSpPr>
        <p:spPr>
          <a:xfrm>
            <a:off x="414263" y="2033212"/>
            <a:ext cx="5206328" cy="420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 b="1">
                <a:solidFill>
                  <a:schemeClr val="accent1"/>
                </a:solidFill>
                <a:latin typeface="Pfizer Diatype Office"/>
              </a:rPr>
              <a:t>Functions</a:t>
            </a:r>
            <a:endParaRPr lang="en-US">
              <a:solidFill>
                <a:schemeClr val="accent1"/>
              </a:solidFill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</a:rPr>
              <a:t>Examples of Achievements:</a:t>
            </a:r>
            <a:endParaRPr lang="en-US" sz="1700">
              <a:solidFill>
                <a:schemeClr val="accent1"/>
              </a:solidFill>
              <a:cs typeface="Arial"/>
            </a:endParaRPr>
          </a:p>
          <a:p>
            <a:pPr marL="513715" lvl="1" indent="-285750" defTabSz="1170137">
              <a:buFont typeface="Courier New,monospace"/>
              <a:buChar char="o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Arial"/>
                <a:cs typeface="Arial"/>
              </a:rPr>
              <a:t>Spending 20 </a:t>
            </a:r>
            <a:r>
              <a:rPr lang="en-US" sz="1700" err="1">
                <a:solidFill>
                  <a:schemeClr val="accent1"/>
                </a:solidFill>
                <a:latin typeface="Arial"/>
                <a:cs typeface="Arial"/>
              </a:rPr>
              <a:t>CuCoins</a:t>
            </a:r>
            <a:r>
              <a:rPr lang="en-US" sz="1700">
                <a:solidFill>
                  <a:schemeClr val="accent1"/>
                </a:solidFill>
                <a:latin typeface="Arial"/>
                <a:cs typeface="Arial"/>
              </a:rPr>
              <a:t> on clothing.</a:t>
            </a:r>
          </a:p>
          <a:p>
            <a:pPr marL="513715" lvl="1" indent="-285750" defTabSz="1170137">
              <a:buFont typeface="Courier New,monospace"/>
              <a:buChar char="o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Arial"/>
                <a:cs typeface="Arial"/>
              </a:rPr>
              <a:t>Writing in your journal three times.</a:t>
            </a:r>
          </a:p>
          <a:p>
            <a:pPr marL="513715" lvl="1" indent="-285750" defTabSz="1170137">
              <a:buFont typeface="Courier New,monospace"/>
              <a:buChar char="o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Arial"/>
                <a:cs typeface="Arial"/>
              </a:rPr>
              <a:t>Visiting NYC locations suggested by </a:t>
            </a:r>
            <a:r>
              <a:rPr lang="en-US" sz="1700" err="1">
                <a:solidFill>
                  <a:schemeClr val="accent1"/>
                </a:solidFill>
                <a:latin typeface="Arial"/>
                <a:cs typeface="Arial"/>
              </a:rPr>
              <a:t>Cucu</a:t>
            </a:r>
            <a:r>
              <a:rPr lang="en-US" sz="1700">
                <a:solidFill>
                  <a:schemeClr val="accent1"/>
                </a:solidFill>
                <a:latin typeface="Arial"/>
                <a:cs typeface="Arial"/>
              </a:rPr>
              <a:t>.</a:t>
            </a:r>
            <a:endParaRPr lang="en-US"/>
          </a:p>
          <a:p>
            <a:pPr marL="227965" lvl="1"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Arial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Students can utilize achievements to collect </a:t>
            </a:r>
            <a:r>
              <a:rPr lang="en-US" sz="1700" err="1">
                <a:solidFill>
                  <a:schemeClr val="accent1"/>
                </a:solidFill>
                <a:latin typeface="Bogle Regular"/>
                <a:cs typeface="Arial"/>
              </a:rPr>
              <a:t>CuCoins</a:t>
            </a: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 or clothing for </a:t>
            </a:r>
            <a:r>
              <a:rPr lang="en-US" sz="1700" err="1">
                <a:solidFill>
                  <a:schemeClr val="accent1"/>
                </a:solidFill>
                <a:latin typeface="Bogle Regular"/>
                <a:cs typeface="Arial"/>
              </a:rPr>
              <a:t>Cucu</a:t>
            </a: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Students can see the number of days they have played with </a:t>
            </a:r>
            <a:r>
              <a:rPr lang="en-US" sz="1700" err="1">
                <a:solidFill>
                  <a:schemeClr val="accent1"/>
                </a:solidFill>
                <a:latin typeface="Bogle Regular"/>
                <a:cs typeface="Arial"/>
              </a:rPr>
              <a:t>Cucu</a:t>
            </a: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 in a row. If they talked with </a:t>
            </a:r>
            <a:r>
              <a:rPr lang="en-US" sz="1700" err="1">
                <a:solidFill>
                  <a:schemeClr val="accent1"/>
                </a:solidFill>
                <a:latin typeface="Bogle Regular"/>
                <a:cs typeface="Arial"/>
              </a:rPr>
              <a:t>Cucu</a:t>
            </a: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 for seven days in a row, they receive a gift for their pigeon companion!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 b="1">
              <a:solidFill>
                <a:schemeClr val="accent1"/>
              </a:solidFill>
              <a:latin typeface="Pfizer Diatype Office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Pfizer Diatype Office"/>
              <a:cs typeface="Arial"/>
            </a:endParaRPr>
          </a:p>
        </p:txBody>
      </p:sp>
      <p:pic>
        <p:nvPicPr>
          <p:cNvPr id="2" name="그림 1" descr="텍스트, 스크린샷, 슬롯 머신이(가) 표시된 사진&#10;&#10;자동 생성된 설명">
            <a:extLst>
              <a:ext uri="{FF2B5EF4-FFF2-40B4-BE49-F238E27FC236}">
                <a16:creationId xmlns:a16="http://schemas.microsoft.com/office/drawing/2014/main" id="{F8C04ECB-9DF5-836D-6E29-6F7A75865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586" y="392574"/>
            <a:ext cx="2041309" cy="4114800"/>
          </a:xfrm>
          <a:prstGeom prst="rect">
            <a:avLst/>
          </a:prstGeom>
        </p:spPr>
      </p:pic>
      <p:pic>
        <p:nvPicPr>
          <p:cNvPr id="5" name="그림 4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D5AB9C20-B8DA-D08D-28E8-03AB0878A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422" y="2398854"/>
            <a:ext cx="2120168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565DF-F193-DFFA-F571-FC2B084BA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381" y="2530392"/>
            <a:ext cx="292819" cy="18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0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412728" y="609967"/>
            <a:ext cx="5271854" cy="64120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accent1"/>
                </a:solidFill>
              </a:rPr>
              <a:t>Contact + Articles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D70BFFE6-2BB8-8B57-088F-F17CF2866A53}"/>
              </a:ext>
            </a:extLst>
          </p:cNvPr>
          <p:cNvSpPr txBox="1"/>
          <p:nvPr/>
        </p:nvSpPr>
        <p:spPr>
          <a:xfrm>
            <a:off x="414263" y="1716910"/>
            <a:ext cx="5206328" cy="3677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 b="1">
                <a:solidFill>
                  <a:schemeClr val="accent1"/>
                </a:solidFill>
                <a:latin typeface="Pfizer Diatype Office"/>
              </a:rPr>
              <a:t>Functions</a:t>
            </a:r>
            <a:endParaRPr lang="en-US">
              <a:solidFill>
                <a:schemeClr val="accent1"/>
              </a:solidFill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</a:rPr>
              <a:t>Through contact, students can: </a:t>
            </a:r>
            <a:endParaRPr lang="en-US" sz="1700">
              <a:solidFill>
                <a:schemeClr val="accent1"/>
              </a:solidFill>
              <a:cs typeface="Arial"/>
            </a:endParaRPr>
          </a:p>
          <a:p>
            <a:pPr marL="513715" lvl="1" indent="-285750" defTabSz="1170137">
              <a:buFont typeface="Courier New,monospace"/>
              <a:buChar char="o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cs typeface="Arial"/>
              </a:rPr>
              <a:t>Message their</a:t>
            </a: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 school's Wellness Support team through the app's chat feature.  </a:t>
            </a:r>
            <a:endParaRPr lang="en-US">
              <a:solidFill>
                <a:schemeClr val="accent1"/>
              </a:solidFill>
            </a:endParaRPr>
          </a:p>
          <a:p>
            <a:pPr marL="513715" lvl="1" indent="-285750" defTabSz="1170137">
              <a:buFont typeface="Courier New,monospace"/>
              <a:buChar char="o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Directly contact the school. </a:t>
            </a:r>
          </a:p>
          <a:p>
            <a:pPr marL="513715" lvl="1" indent="-285750" defTabSz="1170137">
              <a:buFont typeface="Courier New,monospace"/>
              <a:buChar char="o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Find nearby areas to seek necessary help.</a:t>
            </a:r>
          </a:p>
          <a:p>
            <a:pPr marL="227965" lvl="1"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Students can access articles regarding mental health activities.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27965" lvl="1"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 b="1">
              <a:solidFill>
                <a:schemeClr val="accent1"/>
              </a:solidFill>
              <a:latin typeface="Pfizer Diatype Office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Pfizer Diatype Office"/>
              <a:cs typeface="Arial"/>
            </a:endParaRPr>
          </a:p>
        </p:txBody>
      </p:sp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6F982D5-AA92-AC1D-4C05-6AEFFBA78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93" y="387752"/>
            <a:ext cx="2155818" cy="4114800"/>
          </a:xfrm>
          <a:prstGeom prst="rect">
            <a:avLst/>
          </a:prstGeom>
        </p:spPr>
      </p:pic>
      <p:pic>
        <p:nvPicPr>
          <p:cNvPr id="5" name="그림 4" descr="텍스트, 스크린샷, 모바일 기기, 휴대 전화이(가) 표시된 사진&#10;&#10;자동 생성된 설명">
            <a:extLst>
              <a:ext uri="{FF2B5EF4-FFF2-40B4-BE49-F238E27FC236}">
                <a16:creationId xmlns:a16="http://schemas.microsoft.com/office/drawing/2014/main" id="{CC40D876-D6A5-3ABE-399F-8FA149E61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490" y="2314727"/>
            <a:ext cx="213725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26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412728" y="609967"/>
            <a:ext cx="5271854" cy="12824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accent1"/>
                </a:solidFill>
              </a:rPr>
              <a:t>Admin: Announcements 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6BCDF190-9EB4-D078-3187-105BFF7D1775}"/>
              </a:ext>
            </a:extLst>
          </p:cNvPr>
          <p:cNvSpPr txBox="1"/>
          <p:nvPr/>
        </p:nvSpPr>
        <p:spPr>
          <a:xfrm>
            <a:off x="414263" y="2248872"/>
            <a:ext cx="5206328" cy="4201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 b="1">
                <a:solidFill>
                  <a:schemeClr val="accent1"/>
                </a:solidFill>
                <a:latin typeface="Pfizer Diatype Office"/>
              </a:rPr>
              <a:t>Functions</a:t>
            </a:r>
            <a:endParaRPr lang="en-US">
              <a:solidFill>
                <a:schemeClr val="accent1"/>
              </a:solidFill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</a:rPr>
              <a:t>If the user is a Wellness Support member, they can send announcements to the team and students.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CUCU will send notification on device. If user is on app's home page, message will appear on screen.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When message is exited out, announcement will be recorded in the "mailbox.“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Bogle Regular"/>
                <a:cs typeface="Arial"/>
              </a:rPr>
              <a:t>User can view past announcements in their history.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27965" lvl="1"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 b="1">
              <a:solidFill>
                <a:schemeClr val="accent1"/>
              </a:solidFill>
              <a:latin typeface="Pfizer Diatype Office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Pfizer Diatype Office"/>
              <a:cs typeface="Arial"/>
            </a:endParaRPr>
          </a:p>
        </p:txBody>
      </p:sp>
      <p:pic>
        <p:nvPicPr>
          <p:cNvPr id="2" name="그림 1" descr="텍스트, 스크린샷, 폰트, 휴대 전화이(가) 표시된 사진&#10;&#10;자동 생성된 설명">
            <a:extLst>
              <a:ext uri="{FF2B5EF4-FFF2-40B4-BE49-F238E27FC236}">
                <a16:creationId xmlns:a16="http://schemas.microsoft.com/office/drawing/2014/main" id="{50C2C610-D3BD-D377-8F2D-201CDFD7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66" y="474563"/>
            <a:ext cx="2928408" cy="59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6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73AF47-27D8-1CBE-4941-D4ACFB01A12D}"/>
              </a:ext>
            </a:extLst>
          </p:cNvPr>
          <p:cNvSpPr txBox="1">
            <a:spLocks/>
          </p:cNvSpPr>
          <p:nvPr/>
        </p:nvSpPr>
        <p:spPr>
          <a:xfrm>
            <a:off x="412728" y="609967"/>
            <a:ext cx="5271854" cy="64120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009"/>
              </a:lnSpc>
            </a:pPr>
            <a:r>
              <a:rPr lang="en-US" sz="4750" b="1" spc="-25">
                <a:solidFill>
                  <a:schemeClr val="accent1"/>
                </a:solidFill>
              </a:rPr>
              <a:t>Class Divider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E53697D-C5CB-2283-37B2-245552AC9A21}"/>
              </a:ext>
            </a:extLst>
          </p:cNvPr>
          <p:cNvSpPr txBox="1"/>
          <p:nvPr/>
        </p:nvSpPr>
        <p:spPr>
          <a:xfrm>
            <a:off x="414263" y="1587514"/>
            <a:ext cx="5206328" cy="446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 b="1">
                <a:solidFill>
                  <a:schemeClr val="accent1"/>
                </a:solidFill>
                <a:latin typeface="Pfizer Diatype Office"/>
              </a:rPr>
              <a:t>Functions</a:t>
            </a:r>
            <a:endParaRPr lang="en-US">
              <a:solidFill>
                <a:schemeClr val="accent1"/>
              </a:solidFill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Pfizer Diatype Office"/>
                <a:cs typeface="Arial"/>
              </a:rPr>
              <a:t>Admin can view student's moods, with data organized by each class.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Pfizer Diatype Office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Pfizer Diatype Office"/>
                <a:cs typeface="Arial"/>
              </a:rPr>
              <a:t>Each student's mood is sorted from "most concerning" to "least concerning" via graphical model.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Pfizer Diatype Office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700">
                <a:solidFill>
                  <a:schemeClr val="accent1"/>
                </a:solidFill>
                <a:latin typeface="Pfizer Diatype Office"/>
                <a:cs typeface="Arial"/>
              </a:rPr>
              <a:t>Each class will have a chat feature with their respective social worker. 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27965" lvl="1"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Bogle Regular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800" b="1">
              <a:solidFill>
                <a:schemeClr val="accent1"/>
              </a:solidFill>
              <a:latin typeface="Pfizer Diatype Office"/>
              <a:cs typeface="Arial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700">
              <a:solidFill>
                <a:schemeClr val="accent1"/>
              </a:solidFill>
              <a:latin typeface="Pfizer Diatype Office"/>
              <a:cs typeface="Arial"/>
            </a:endParaRPr>
          </a:p>
        </p:txBody>
      </p:sp>
      <p:pic>
        <p:nvPicPr>
          <p:cNvPr id="2" name="그림 1" descr="텍스트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6C472718-C950-04BC-0693-E8E1534C1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79" y="411866"/>
            <a:ext cx="3080396" cy="602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9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651B7-041D-02F7-E2F5-AA1EFF3B01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1990725" cy="123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l" defTabSz="228543" rtl="0" eaLnBrk="1" latinLnBrk="0" hangingPunct="1">
              <a:defRPr sz="550" b="0" i="0" kern="1200">
                <a:solidFill>
                  <a:schemeClr val="accent1"/>
                </a:solidFill>
                <a:latin typeface="Pfizer Diatype Light" panose="020B0404040202060203" pitchFamily="34" charset="77"/>
                <a:ea typeface="+mn-ea"/>
                <a:cs typeface="+mn-cs"/>
              </a:defRPr>
            </a:lvl1pPr>
            <a:lvl2pPr marL="2285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86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29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71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14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257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00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3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fizer Diatype Office Light" panose="020B0404040202060203" pitchFamily="34" charset="77"/>
              </a:rPr>
              <a:t>03.21.2024</a:t>
            </a:r>
            <a:endParaRPr lang="en-US">
              <a:solidFill>
                <a:schemeClr val="bg1"/>
              </a:solidFill>
              <a:latin typeface="Pfizer Diatype Office Light" panose="020B0404040202060203" pitchFamily="34" charset="77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63B06C52-2A3B-D308-DCF0-470A23072BFB}"/>
              </a:ext>
            </a:extLst>
          </p:cNvPr>
          <p:cNvSpPr txBox="1">
            <a:spLocks/>
          </p:cNvSpPr>
          <p:nvPr/>
        </p:nvSpPr>
        <p:spPr>
          <a:xfrm>
            <a:off x="5838335" y="4236554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pc="-50">
                <a:latin typeface="Pfizer Tomorrow"/>
              </a:rPr>
              <a:t>Commercial </a:t>
            </a:r>
            <a:endParaRPr lang="en-US" b="0" spc="-50">
              <a:latin typeface="Pfizer Tomorrow"/>
            </a:endParaRPr>
          </a:p>
          <a:p>
            <a:r>
              <a:rPr lang="en-US" spc="-50">
                <a:latin typeface="Pfizer Tomorrow"/>
              </a:rPr>
              <a:t>Viability</a:t>
            </a:r>
            <a:endParaRPr lang="en-US" b="0" spc="-50">
              <a:latin typeface="Pfizer Tomorrow"/>
            </a:endParaRPr>
          </a:p>
          <a:p>
            <a:endParaRPr lang="en-US" b="0" spc="-50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DD2E017C-E88B-E229-83C5-D6A5986351C0}"/>
              </a:ext>
            </a:extLst>
          </p:cNvPr>
          <p:cNvSpPr txBox="1">
            <a:spLocks/>
          </p:cNvSpPr>
          <p:nvPr/>
        </p:nvSpPr>
        <p:spPr>
          <a:xfrm>
            <a:off x="5847452" y="3177569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z="8000" spc="-50">
                <a:latin typeface="Pfizer Tomorrow"/>
              </a:rPr>
              <a:t>07</a:t>
            </a:r>
            <a:endParaRPr lang="en-US" sz="8000" spc="-50"/>
          </a:p>
        </p:txBody>
      </p:sp>
    </p:spTree>
    <p:extLst>
      <p:ext uri="{BB962C8B-B14F-4D97-AF65-F5344CB8AC3E}">
        <p14:creationId xmlns:p14="http://schemas.microsoft.com/office/powerpoint/2010/main" val="236411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F6B9F04-39BD-911E-CEA8-9AAFF53076B7}"/>
              </a:ext>
            </a:extLst>
          </p:cNvPr>
          <p:cNvSpPr txBox="1"/>
          <p:nvPr/>
        </p:nvSpPr>
        <p:spPr>
          <a:xfrm>
            <a:off x="603390" y="1324904"/>
            <a:ext cx="5483501" cy="467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>
                <a:solidFill>
                  <a:srgbClr val="02005E"/>
                </a:solidFill>
                <a:latin typeface="Pfizer Diatype Office"/>
              </a:rPr>
              <a:t>In 2022-2023, there were ~1.05 million students registered in the NYC school system, the largest school district in the United States. 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>
                <a:solidFill>
                  <a:srgbClr val="02005E"/>
                </a:solidFill>
                <a:latin typeface="Pfizer Diatype Office"/>
              </a:rPr>
              <a:t>While the number of students in DOE schools have only increased by ~1%, it is a sufficiently large and fragmented market for digital mental health services.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 b="1">
                <a:solidFill>
                  <a:schemeClr val="accent1"/>
                </a:solidFill>
                <a:latin typeface="Pfizer Diatype Office"/>
              </a:rPr>
              <a:t>Why should the DOE care about this?</a:t>
            </a:r>
            <a:br>
              <a:rPr lang="en-US" sz="1600" b="1">
                <a:latin typeface="Pfizer Diatype Office"/>
              </a:rPr>
            </a:br>
            <a:br>
              <a:rPr lang="en-US" sz="1600" b="1">
                <a:latin typeface="Pfizer Diatype Office" panose="020B0504040202060203" pitchFamily="34" charset="77"/>
              </a:rPr>
            </a:br>
            <a:r>
              <a:rPr lang="en-US" sz="1600">
                <a:solidFill>
                  <a:srgbClr val="02005E"/>
                </a:solidFill>
                <a:latin typeface="Pfizer Diatype Office"/>
              </a:rPr>
              <a:t>As a state, NY spends more on behavioral health (BH) including both mental health disorders and substance abuse than almost all other US states ($196 more a year per person than the national average).  This is while only 25% of NY residents have a BH-condition while the national average stands at 27%.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>
                <a:solidFill>
                  <a:srgbClr val="02005E"/>
                </a:solidFill>
                <a:latin typeface="Pfizer Diatype Office"/>
              </a:rPr>
              <a:t>Despite NY's above-average spending, it ranks among the bottom-half of all states in some BH metrics, including the proportion of adults, teens, and children with depression who did not receive treatment in 2021.</a:t>
            </a:r>
            <a:endParaRPr lang="en-US" sz="1600" err="1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AE25B-8A5F-AA7D-9935-192B7F1570A1}"/>
              </a:ext>
            </a:extLst>
          </p:cNvPr>
          <p:cNvSpPr txBox="1">
            <a:spLocks/>
          </p:cNvSpPr>
          <p:nvPr/>
        </p:nvSpPr>
        <p:spPr>
          <a:xfrm>
            <a:off x="602595" y="589919"/>
            <a:ext cx="5271854" cy="4615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50" b="1" spc="-25">
                <a:solidFill>
                  <a:schemeClr val="accent1"/>
                </a:solidFill>
                <a:latin typeface="Pfizer Tomorrow"/>
              </a:rPr>
              <a:t>Commercial Viability 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Picture 3" descr="A graph of health insurance coverage&#10;&#10;Description automatically generated">
            <a:extLst>
              <a:ext uri="{FF2B5EF4-FFF2-40B4-BE49-F238E27FC236}">
                <a16:creationId xmlns:a16="http://schemas.microsoft.com/office/drawing/2014/main" id="{95F68450-3EFD-48B2-FC22-89FAA6A98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058" y="1324584"/>
            <a:ext cx="5776633" cy="1962052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1BF4640A-E762-AC73-9D50-77BD4A6BAF4F}"/>
              </a:ext>
            </a:extLst>
          </p:cNvPr>
          <p:cNvSpPr txBox="1"/>
          <p:nvPr/>
        </p:nvSpPr>
        <p:spPr>
          <a:xfrm>
            <a:off x="6705685" y="3919481"/>
            <a:ext cx="4771882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2400" b="1">
                <a:solidFill>
                  <a:schemeClr val="accent1"/>
                </a:solidFill>
                <a:latin typeface="Pfizer Diatype Office"/>
              </a:rPr>
              <a:t>"Non-White respondents report having lower rates of employer-sponsored health coverage, including mental health benefits"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24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416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29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651B7-041D-02F7-E2F5-AA1EFF3B01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1990725" cy="123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l" defTabSz="228543" rtl="0" eaLnBrk="1" latinLnBrk="0" hangingPunct="1">
              <a:defRPr sz="550" b="0" i="0" kern="1200">
                <a:solidFill>
                  <a:schemeClr val="accent1"/>
                </a:solidFill>
                <a:latin typeface="Pfizer Diatype Light" panose="020B0404040202060203" pitchFamily="34" charset="77"/>
                <a:ea typeface="+mn-ea"/>
                <a:cs typeface="+mn-cs"/>
              </a:defRPr>
            </a:lvl1pPr>
            <a:lvl2pPr marL="2285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86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29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71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14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257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00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3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fizer Diatype Office Light" panose="020B0404040202060203" pitchFamily="34" charset="77"/>
              </a:rPr>
              <a:t>03.21.2024</a:t>
            </a:r>
            <a:endParaRPr lang="en-US">
              <a:solidFill>
                <a:schemeClr val="bg1"/>
              </a:solidFill>
              <a:latin typeface="Pfizer Diatype Office Light" panose="020B0404040202060203" pitchFamily="34" charset="77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1C2722C-9710-D56F-9991-69D25BE6590D}"/>
              </a:ext>
            </a:extLst>
          </p:cNvPr>
          <p:cNvSpPr txBox="1">
            <a:spLocks/>
          </p:cNvSpPr>
          <p:nvPr/>
        </p:nvSpPr>
        <p:spPr>
          <a:xfrm>
            <a:off x="5844848" y="4685939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pc="-50">
                <a:solidFill>
                  <a:schemeClr val="accent1"/>
                </a:solidFill>
                <a:latin typeface="Pfizer Tomorrow"/>
              </a:rPr>
              <a:t>Future Steps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E959754-7E0F-913E-B378-31DEBC808087}"/>
              </a:ext>
            </a:extLst>
          </p:cNvPr>
          <p:cNvSpPr txBox="1">
            <a:spLocks/>
          </p:cNvSpPr>
          <p:nvPr/>
        </p:nvSpPr>
        <p:spPr>
          <a:xfrm>
            <a:off x="5847452" y="3431569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z="8000" spc="-50">
                <a:solidFill>
                  <a:schemeClr val="accent1"/>
                </a:solidFill>
                <a:latin typeface="Pfizer Tomorrow"/>
              </a:rPr>
              <a:t>08</a:t>
            </a:r>
            <a:endParaRPr lang="en-US" sz="8000" spc="-5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18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B7F2815-F9FB-FF43-55F6-89D5C315B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5DB452F-16A9-88C8-F7B6-57630E738337}"/>
              </a:ext>
            </a:extLst>
          </p:cNvPr>
          <p:cNvSpPr txBox="1">
            <a:spLocks/>
          </p:cNvSpPr>
          <p:nvPr/>
        </p:nvSpPr>
        <p:spPr>
          <a:xfrm>
            <a:off x="3990840" y="629016"/>
            <a:ext cx="2857128" cy="502854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6565">
              <a:lnSpc>
                <a:spcPct val="100000"/>
              </a:lnSpc>
              <a:spcAft>
                <a:spcPts val="250"/>
              </a:spcAft>
            </a:pPr>
            <a:r>
              <a:rPr lang="en-US" sz="2000" b="1" spc="-50">
                <a:solidFill>
                  <a:schemeClr val="accent1"/>
                </a:solidFill>
                <a:latin typeface="Pfizer Tomorrow"/>
              </a:rPr>
              <a:t>01  Our Team</a:t>
            </a:r>
            <a:endParaRPr lang="en-US" sz="2000" b="1" spc="-50">
              <a:solidFill>
                <a:schemeClr val="accent1"/>
              </a:solidFill>
            </a:endParaRPr>
          </a:p>
          <a:p>
            <a:pPr marL="456565">
              <a:lnSpc>
                <a:spcPct val="100000"/>
              </a:lnSpc>
            </a:pPr>
            <a:r>
              <a:rPr lang="en-US" sz="1400" spc="-50">
                <a:solidFill>
                  <a:schemeClr val="accent1"/>
                </a:solidFill>
                <a:latin typeface="Pfizer Diatype Office Light"/>
              </a:rPr>
              <a:t>Introduction to our team of mechanical and electrical engineers</a:t>
            </a:r>
          </a:p>
          <a:p>
            <a:pPr marL="456565" indent="334010">
              <a:lnSpc>
                <a:spcPct val="100000"/>
              </a:lnSpc>
            </a:pPr>
            <a:endParaRPr lang="en-US" sz="2000" spc="-5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  <a:p>
            <a:pPr marL="456565">
              <a:lnSpc>
                <a:spcPct val="100000"/>
              </a:lnSpc>
              <a:spcAft>
                <a:spcPts val="250"/>
              </a:spcAft>
            </a:pPr>
            <a:r>
              <a:rPr lang="en-US" sz="2000" b="1" spc="-50">
                <a:solidFill>
                  <a:schemeClr val="accent1"/>
                </a:solidFill>
                <a:latin typeface="Pfizer Tomorrow"/>
              </a:rPr>
              <a:t>02  Background Research</a:t>
            </a:r>
          </a:p>
          <a:p>
            <a:pPr marL="456565">
              <a:lnSpc>
                <a:spcPct val="100000"/>
              </a:lnSpc>
            </a:pPr>
            <a:r>
              <a:rPr lang="en-US" sz="1400" spc="-50">
                <a:solidFill>
                  <a:schemeClr val="accent1"/>
                </a:solidFill>
                <a:latin typeface="Pfizer Diatype Office Light"/>
              </a:rPr>
              <a:t>Statistics about NYC mental health + DOE. </a:t>
            </a:r>
            <a:endParaRPr lang="en-US">
              <a:solidFill>
                <a:schemeClr val="accent1"/>
              </a:solidFill>
            </a:endParaRPr>
          </a:p>
          <a:p>
            <a:pPr marL="456565">
              <a:lnSpc>
                <a:spcPct val="100000"/>
              </a:lnSpc>
            </a:pPr>
            <a:endParaRPr lang="en-US" sz="1400" spc="-50">
              <a:solidFill>
                <a:schemeClr val="accent1"/>
              </a:solidFill>
              <a:latin typeface="Pfizer Diatype Office Light"/>
            </a:endParaRPr>
          </a:p>
          <a:p>
            <a:pPr marL="456565">
              <a:lnSpc>
                <a:spcPct val="100000"/>
              </a:lnSpc>
              <a:spcAft>
                <a:spcPts val="250"/>
              </a:spcAft>
            </a:pPr>
            <a:r>
              <a:rPr lang="en-US" sz="2000" b="1" spc="-50">
                <a:solidFill>
                  <a:schemeClr val="accent1"/>
                </a:solidFill>
                <a:latin typeface="Pfizer Tomorrow"/>
              </a:rPr>
              <a:t>03  Target Audience</a:t>
            </a:r>
          </a:p>
          <a:p>
            <a:pPr marL="456565">
              <a:lnSpc>
                <a:spcPct val="100000"/>
              </a:lnSpc>
            </a:pPr>
            <a:r>
              <a:rPr lang="en-US" sz="1400" spc="-50">
                <a:solidFill>
                  <a:schemeClr val="accent1"/>
                </a:solidFill>
                <a:latin typeface="Pfizer Diatype Office Light"/>
              </a:rPr>
              <a:t>NYC DOE Student Wellness Team, Highschool students. </a:t>
            </a:r>
          </a:p>
          <a:p>
            <a:pPr marL="456565">
              <a:lnSpc>
                <a:spcPct val="100000"/>
              </a:lnSpc>
            </a:pPr>
            <a:endParaRPr lang="en-US" sz="1400" spc="-50">
              <a:solidFill>
                <a:schemeClr val="accent1"/>
              </a:solidFill>
              <a:latin typeface="Pfizer Diatype Office Light"/>
            </a:endParaRPr>
          </a:p>
          <a:p>
            <a:pPr marL="456565">
              <a:lnSpc>
                <a:spcPct val="100000"/>
              </a:lnSpc>
              <a:spcAft>
                <a:spcPts val="250"/>
              </a:spcAft>
            </a:pPr>
            <a:r>
              <a:rPr lang="en-US" sz="2000" b="1" spc="-50">
                <a:solidFill>
                  <a:schemeClr val="accent1"/>
                </a:solidFill>
                <a:latin typeface="Pfizer Tomorrow"/>
              </a:rPr>
              <a:t>04  Design Process</a:t>
            </a:r>
          </a:p>
          <a:p>
            <a:pPr marL="456565">
              <a:lnSpc>
                <a:spcPct val="100000"/>
              </a:lnSpc>
            </a:pPr>
            <a:r>
              <a:rPr lang="en-US" sz="1400" spc="-50">
                <a:solidFill>
                  <a:schemeClr val="accent1"/>
                </a:solidFill>
                <a:latin typeface="Pfizer Diatype Office Light"/>
              </a:rPr>
              <a:t>Initial Brainstorm, algorithms, and UI design. </a:t>
            </a:r>
          </a:p>
          <a:p>
            <a:pPr marL="456565">
              <a:lnSpc>
                <a:spcPct val="100000"/>
              </a:lnSpc>
            </a:pPr>
            <a:endParaRPr lang="en-US" sz="1400" spc="-50">
              <a:solidFill>
                <a:schemeClr val="accent1"/>
              </a:solidFill>
              <a:latin typeface="Pfizer Diatype Office Light" panose="020B0404040202060203" pitchFamily="34" charset="77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0A5440-1560-4432-DF41-7EB97744DBDC}"/>
              </a:ext>
            </a:extLst>
          </p:cNvPr>
          <p:cNvSpPr txBox="1">
            <a:spLocks/>
          </p:cNvSpPr>
          <p:nvPr/>
        </p:nvSpPr>
        <p:spPr>
          <a:xfrm>
            <a:off x="7457016" y="629016"/>
            <a:ext cx="2857128" cy="502854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6565">
              <a:lnSpc>
                <a:spcPct val="100000"/>
              </a:lnSpc>
              <a:spcAft>
                <a:spcPts val="250"/>
              </a:spcAft>
            </a:pPr>
            <a:r>
              <a:rPr lang="en-US" sz="2000" b="1" spc="-50">
                <a:solidFill>
                  <a:schemeClr val="accent1"/>
                </a:solidFill>
                <a:latin typeface="Pfizer Tomorrow"/>
              </a:rPr>
              <a:t>05  Solution &amp; MVP</a:t>
            </a:r>
            <a:endParaRPr lang="en-US" sz="2000" b="1" spc="-50">
              <a:solidFill>
                <a:schemeClr val="accent1"/>
              </a:solidFill>
            </a:endParaRPr>
          </a:p>
          <a:p>
            <a:pPr marL="456565">
              <a:lnSpc>
                <a:spcPct val="100000"/>
              </a:lnSpc>
            </a:pPr>
            <a:r>
              <a:rPr lang="en-US" sz="1400" spc="-50">
                <a:solidFill>
                  <a:schemeClr val="accent1"/>
                </a:solidFill>
                <a:latin typeface="Pfizer Diatype Office Light"/>
              </a:rPr>
              <a:t>Analysis of app's features for both students and administrative members. </a:t>
            </a:r>
          </a:p>
          <a:p>
            <a:pPr marL="456565">
              <a:lnSpc>
                <a:spcPct val="100000"/>
              </a:lnSpc>
            </a:pPr>
            <a:endParaRPr lang="en-US" sz="1400" spc="-50">
              <a:solidFill>
                <a:schemeClr val="accent1"/>
              </a:solidFill>
              <a:latin typeface="Pfizer Diatype Office Light"/>
            </a:endParaRPr>
          </a:p>
          <a:p>
            <a:pPr marL="456565">
              <a:lnSpc>
                <a:spcPct val="100000"/>
              </a:lnSpc>
              <a:spcAft>
                <a:spcPts val="250"/>
              </a:spcAft>
            </a:pPr>
            <a:r>
              <a:rPr lang="en-US" sz="2000" b="1" spc="-50">
                <a:solidFill>
                  <a:schemeClr val="accent1"/>
                </a:solidFill>
                <a:latin typeface="Pfizer Tomorrow"/>
              </a:rPr>
              <a:t>06  Mood Classification Algorithm</a:t>
            </a:r>
          </a:p>
          <a:p>
            <a:pPr marL="456565">
              <a:lnSpc>
                <a:spcPct val="100000"/>
              </a:lnSpc>
            </a:pPr>
            <a:r>
              <a:rPr lang="en-US" sz="1400" spc="-50">
                <a:solidFill>
                  <a:schemeClr val="accent1"/>
                </a:solidFill>
                <a:latin typeface="Pfizer Diatype Office Light"/>
              </a:rPr>
              <a:t>NLP-based chat-bot, and mood sorting algorithm. </a:t>
            </a:r>
            <a:endParaRPr lang="en-US">
              <a:solidFill>
                <a:schemeClr val="accent1"/>
              </a:solidFill>
            </a:endParaRPr>
          </a:p>
          <a:p>
            <a:pPr marL="456565">
              <a:lnSpc>
                <a:spcPct val="100000"/>
              </a:lnSpc>
            </a:pPr>
            <a:endParaRPr lang="en-US" sz="1400" spc="-50">
              <a:solidFill>
                <a:schemeClr val="accent1"/>
              </a:solidFill>
              <a:latin typeface="Pfizer Diatype Office Light"/>
            </a:endParaRPr>
          </a:p>
          <a:p>
            <a:pPr marL="456565">
              <a:lnSpc>
                <a:spcPct val="100000"/>
              </a:lnSpc>
              <a:spcAft>
                <a:spcPts val="250"/>
              </a:spcAft>
            </a:pPr>
            <a:r>
              <a:rPr lang="en-US" sz="2000" b="1" spc="-50">
                <a:solidFill>
                  <a:schemeClr val="accent1"/>
                </a:solidFill>
                <a:latin typeface="Pfizer Tomorrow"/>
              </a:rPr>
              <a:t>07  Commercial Viability</a:t>
            </a:r>
          </a:p>
          <a:p>
            <a:pPr marL="456565">
              <a:lnSpc>
                <a:spcPct val="100000"/>
              </a:lnSpc>
            </a:pPr>
            <a:r>
              <a:rPr lang="en-US" sz="1400" spc="-50">
                <a:solidFill>
                  <a:schemeClr val="accent1"/>
                </a:solidFill>
                <a:latin typeface="Pfizer Diatype Office Light"/>
              </a:rPr>
              <a:t>Why should the DOE invest in our project?</a:t>
            </a:r>
            <a:endParaRPr lang="en-US">
              <a:solidFill>
                <a:schemeClr val="accent1"/>
              </a:solidFill>
            </a:endParaRPr>
          </a:p>
          <a:p>
            <a:pPr marL="456565">
              <a:lnSpc>
                <a:spcPct val="100000"/>
              </a:lnSpc>
            </a:pPr>
            <a:endParaRPr lang="en-US" sz="1400" spc="-50">
              <a:solidFill>
                <a:schemeClr val="accent1"/>
              </a:solidFill>
              <a:latin typeface="Pfizer Diatype Office Light"/>
            </a:endParaRPr>
          </a:p>
          <a:p>
            <a:pPr marL="456565">
              <a:lnSpc>
                <a:spcPct val="100000"/>
              </a:lnSpc>
              <a:spcAft>
                <a:spcPts val="250"/>
              </a:spcAft>
            </a:pPr>
            <a:r>
              <a:rPr lang="en-US" sz="2000" b="1" spc="-50">
                <a:solidFill>
                  <a:schemeClr val="accent1"/>
                </a:solidFill>
                <a:latin typeface="Pfizer Tomorrow"/>
              </a:rPr>
              <a:t>08  Future Work</a:t>
            </a:r>
          </a:p>
          <a:p>
            <a:pPr marL="456565">
              <a:lnSpc>
                <a:spcPct val="100000"/>
              </a:lnSpc>
            </a:pPr>
            <a:r>
              <a:rPr lang="en-US" sz="1400" spc="-50">
                <a:solidFill>
                  <a:schemeClr val="accent1"/>
                </a:solidFill>
                <a:latin typeface="Pfizer Diatype Office Light"/>
              </a:rPr>
              <a:t>3 year time-line for next steps of development process. </a:t>
            </a:r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6525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5C40C-3DC8-6ADA-888E-FCCF3DF42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E320D-CFAB-0313-39DB-04DD467774D4}"/>
              </a:ext>
            </a:extLst>
          </p:cNvPr>
          <p:cNvSpPr txBox="1">
            <a:spLocks/>
          </p:cNvSpPr>
          <p:nvPr/>
        </p:nvSpPr>
        <p:spPr>
          <a:xfrm>
            <a:off x="614625" y="648063"/>
            <a:ext cx="4109954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99"/>
              </a:lnSpc>
            </a:pPr>
            <a:r>
              <a:rPr lang="en-US" sz="2650" b="1" spc="-25">
                <a:solidFill>
                  <a:schemeClr val="accent1"/>
                </a:solidFill>
                <a:latin typeface="Pfizer Tomorrow"/>
              </a:rPr>
              <a:t>Future Steps</a:t>
            </a:r>
            <a:endParaRPr lang="en-US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DE85682D-DC08-655B-AC76-68E76C629253}"/>
              </a:ext>
            </a:extLst>
          </p:cNvPr>
          <p:cNvSpPr txBox="1"/>
          <p:nvPr/>
        </p:nvSpPr>
        <p:spPr>
          <a:xfrm>
            <a:off x="608992" y="1308628"/>
            <a:ext cx="656672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800">
                <a:solidFill>
                  <a:srgbClr val="02005E"/>
                </a:solidFill>
                <a:latin typeface="Pfizer Diatype Office"/>
              </a:rPr>
              <a:t>Estimated Timeline ~ 3 years</a:t>
            </a:r>
            <a:endParaRPr lang="en-US"/>
          </a:p>
        </p:txBody>
      </p:sp>
      <p:sp>
        <p:nvSpPr>
          <p:cNvPr id="5" name="Google Shape;305;p64">
            <a:extLst>
              <a:ext uri="{FF2B5EF4-FFF2-40B4-BE49-F238E27FC236}">
                <a16:creationId xmlns:a16="http://schemas.microsoft.com/office/drawing/2014/main" id="{F5AA3B67-CE87-161C-B0F1-045251DC502C}"/>
              </a:ext>
            </a:extLst>
          </p:cNvPr>
          <p:cNvSpPr/>
          <p:nvPr/>
        </p:nvSpPr>
        <p:spPr>
          <a:xfrm>
            <a:off x="608992" y="3670635"/>
            <a:ext cx="2482107" cy="760417"/>
          </a:xfrm>
          <a:prstGeom prst="roundRect">
            <a:avLst>
              <a:gd name="adj" fmla="val 12630"/>
            </a:avLst>
          </a:prstGeom>
          <a:solidFill>
            <a:srgbClr val="F9FDFF"/>
          </a:solidFill>
          <a:ln w="28575">
            <a:solidFill>
              <a:schemeClr val="accent1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rgbClr val="0000CA"/>
                </a:solidFill>
                <a:latin typeface="Pfizer Tomorrow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1: Chat-Bot Modification</a:t>
            </a:r>
            <a:endParaRPr lang="en-US" sz="1200" b="1" kern="0">
              <a:solidFill>
                <a:srgbClr val="0000CA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  <a:sym typeface="Arial"/>
            </a:endParaRPr>
          </a:p>
        </p:txBody>
      </p:sp>
      <p:sp>
        <p:nvSpPr>
          <p:cNvPr id="6" name="Google Shape;305;p64">
            <a:extLst>
              <a:ext uri="{FF2B5EF4-FFF2-40B4-BE49-F238E27FC236}">
                <a16:creationId xmlns:a16="http://schemas.microsoft.com/office/drawing/2014/main" id="{07D34AA0-DE15-0172-5DE4-6718BDDF9F9C}"/>
              </a:ext>
            </a:extLst>
          </p:cNvPr>
          <p:cNvSpPr/>
          <p:nvPr/>
        </p:nvSpPr>
        <p:spPr>
          <a:xfrm>
            <a:off x="3203669" y="3670635"/>
            <a:ext cx="1520642" cy="760417"/>
          </a:xfrm>
          <a:prstGeom prst="roundRect">
            <a:avLst>
              <a:gd name="adj" fmla="val 14255"/>
            </a:avLst>
          </a:prstGeom>
          <a:solidFill>
            <a:srgbClr val="BDE7FF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rgbClr val="0000CA"/>
                </a:solidFill>
                <a:latin typeface="Pfizer Tomorrow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2: Beta Testing</a:t>
            </a:r>
            <a:endParaRPr lang="en-US" sz="1400" b="1" kern="0">
              <a:solidFill>
                <a:srgbClr val="0000CA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</a:endParaRPr>
          </a:p>
        </p:txBody>
      </p:sp>
      <p:sp>
        <p:nvSpPr>
          <p:cNvPr id="7" name="Google Shape;305;p64">
            <a:extLst>
              <a:ext uri="{FF2B5EF4-FFF2-40B4-BE49-F238E27FC236}">
                <a16:creationId xmlns:a16="http://schemas.microsoft.com/office/drawing/2014/main" id="{530762CA-1BF2-E50B-EDF5-DD5349D9F6FD}"/>
              </a:ext>
            </a:extLst>
          </p:cNvPr>
          <p:cNvSpPr/>
          <p:nvPr/>
        </p:nvSpPr>
        <p:spPr>
          <a:xfrm>
            <a:off x="4836881" y="3670635"/>
            <a:ext cx="2053179" cy="760417"/>
          </a:xfrm>
          <a:prstGeom prst="roundRect">
            <a:avLst>
              <a:gd name="adj" fmla="val 14255"/>
            </a:avLst>
          </a:prstGeom>
          <a:solidFill>
            <a:srgbClr val="0095FF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chemeClr val="bg1"/>
                </a:solidFill>
                <a:latin typeface="Pfizer Tomorrow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3: Launch</a:t>
            </a:r>
            <a:endParaRPr lang="en-US" sz="1200" b="1" kern="0">
              <a:solidFill>
                <a:schemeClr val="bg1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  <a:sym typeface="Arial"/>
            </a:endParaRPr>
          </a:p>
        </p:txBody>
      </p:sp>
      <p:sp>
        <p:nvSpPr>
          <p:cNvPr id="8" name="Google Shape;305;p64">
            <a:extLst>
              <a:ext uri="{FF2B5EF4-FFF2-40B4-BE49-F238E27FC236}">
                <a16:creationId xmlns:a16="http://schemas.microsoft.com/office/drawing/2014/main" id="{E652375C-97E2-C8F5-C6D1-4E2C84116A19}"/>
              </a:ext>
            </a:extLst>
          </p:cNvPr>
          <p:cNvSpPr/>
          <p:nvPr/>
        </p:nvSpPr>
        <p:spPr>
          <a:xfrm>
            <a:off x="7002628" y="3670635"/>
            <a:ext cx="1574424" cy="760417"/>
          </a:xfrm>
          <a:prstGeom prst="roundRect">
            <a:avLst>
              <a:gd name="adj" fmla="val 17504"/>
            </a:avLst>
          </a:prstGeom>
          <a:solidFill>
            <a:srgbClr val="0000CA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chemeClr val="bg1"/>
                </a:solidFill>
                <a:latin typeface="Pfizer Tomorrow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4: Iteration</a:t>
            </a:r>
            <a:endParaRPr lang="en-US" sz="1200" b="1" kern="0">
              <a:solidFill>
                <a:schemeClr val="bg1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  <a:sym typeface="Arial"/>
            </a:endParaRPr>
          </a:p>
        </p:txBody>
      </p:sp>
      <p:sp>
        <p:nvSpPr>
          <p:cNvPr id="9" name="Google Shape;305;p64">
            <a:extLst>
              <a:ext uri="{FF2B5EF4-FFF2-40B4-BE49-F238E27FC236}">
                <a16:creationId xmlns:a16="http://schemas.microsoft.com/office/drawing/2014/main" id="{557251AB-9C18-54EF-A51B-FDAF53FD0479}"/>
              </a:ext>
            </a:extLst>
          </p:cNvPr>
          <p:cNvSpPr/>
          <p:nvPr/>
        </p:nvSpPr>
        <p:spPr>
          <a:xfrm>
            <a:off x="8689622" y="3670635"/>
            <a:ext cx="2892748" cy="760417"/>
          </a:xfrm>
          <a:prstGeom prst="roundRect">
            <a:avLst>
              <a:gd name="adj" fmla="val 15879"/>
            </a:avLst>
          </a:prstGeom>
          <a:solidFill>
            <a:srgbClr val="02005E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400" b="1" kern="0">
                <a:solidFill>
                  <a:schemeClr val="bg1"/>
                </a:solidFill>
                <a:latin typeface="Pfizer Tomorrow"/>
                <a:ea typeface="Red Hat Display Black" panose="02010303040201060303" pitchFamily="2" charset="0"/>
                <a:cs typeface="Red Hat Display Black" panose="02010303040201060303" pitchFamily="2" charset="0"/>
                <a:sym typeface="Century Gothic"/>
              </a:rPr>
              <a:t>Stage 5: Growth</a:t>
            </a:r>
            <a:endParaRPr lang="en-US" sz="1200" b="1" kern="0">
              <a:solidFill>
                <a:schemeClr val="bg1"/>
              </a:solidFill>
              <a:latin typeface="Pfizer Tomorrow" panose="02010503040201060303" pitchFamily="2" charset="77"/>
              <a:ea typeface="Red Hat Display Medium" panose="02010303040201060303" pitchFamily="2" charset="0"/>
              <a:cs typeface="Red Hat Display Medium" panose="02010303040201060303" pitchFamily="2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097D1-AB2B-00F9-D2B0-D16B53AA33A1}"/>
              </a:ext>
            </a:extLst>
          </p:cNvPr>
          <p:cNvSpPr txBox="1"/>
          <p:nvPr/>
        </p:nvSpPr>
        <p:spPr>
          <a:xfrm>
            <a:off x="3203669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Summer</a:t>
            </a:r>
            <a:endParaRPr lang="en-US"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2025</a:t>
            </a:r>
            <a:endParaRPr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9002FE-864B-1C60-82F8-29B78091DC73}"/>
              </a:ext>
            </a:extLst>
          </p:cNvPr>
          <p:cNvSpPr txBox="1"/>
          <p:nvPr/>
        </p:nvSpPr>
        <p:spPr>
          <a:xfrm>
            <a:off x="4836881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Winter</a:t>
            </a:r>
            <a:endParaRPr lang="en-US"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2026</a:t>
            </a:r>
            <a:endParaRPr sz="1400">
              <a:solidFill>
                <a:srgbClr val="02005E"/>
              </a:solidFill>
              <a:latin typeface="Pfizer Diatype Offic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6B5EA-7F28-3557-6398-8B461E8F36E1}"/>
              </a:ext>
            </a:extLst>
          </p:cNvPr>
          <p:cNvSpPr txBox="1"/>
          <p:nvPr/>
        </p:nvSpPr>
        <p:spPr>
          <a:xfrm>
            <a:off x="7002630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Summer</a:t>
            </a:r>
            <a:endParaRPr lang="en-US"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2026</a:t>
            </a:r>
            <a:endParaRPr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1C8A6F-2DF9-F7E1-C9D6-28D9BEF91A32}"/>
              </a:ext>
            </a:extLst>
          </p:cNvPr>
          <p:cNvSpPr txBox="1"/>
          <p:nvPr/>
        </p:nvSpPr>
        <p:spPr>
          <a:xfrm>
            <a:off x="8689624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Winter</a:t>
            </a:r>
            <a:endParaRPr lang="en-US"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2027</a:t>
            </a:r>
            <a:endParaRPr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E6C322-912A-2908-D9CA-CBBA4DF6328B}"/>
              </a:ext>
            </a:extLst>
          </p:cNvPr>
          <p:cNvCxnSpPr>
            <a:cxnSpLocks/>
          </p:cNvCxnSpPr>
          <p:nvPr/>
        </p:nvCxnSpPr>
        <p:spPr>
          <a:xfrm flipV="1">
            <a:off x="3091099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42B1FD-87D4-B9A9-C480-F2AE130F990E}"/>
              </a:ext>
            </a:extLst>
          </p:cNvPr>
          <p:cNvCxnSpPr>
            <a:cxnSpLocks/>
          </p:cNvCxnSpPr>
          <p:nvPr/>
        </p:nvCxnSpPr>
        <p:spPr>
          <a:xfrm flipV="1">
            <a:off x="4724311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3DEA50-AC44-9D9B-2CF1-963C8E005364}"/>
              </a:ext>
            </a:extLst>
          </p:cNvPr>
          <p:cNvCxnSpPr>
            <a:cxnSpLocks/>
          </p:cNvCxnSpPr>
          <p:nvPr/>
        </p:nvCxnSpPr>
        <p:spPr>
          <a:xfrm flipV="1">
            <a:off x="6882676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B7224A-A727-EF5D-5EFF-3DE14C29502D}"/>
              </a:ext>
            </a:extLst>
          </p:cNvPr>
          <p:cNvCxnSpPr>
            <a:cxnSpLocks/>
          </p:cNvCxnSpPr>
          <p:nvPr/>
        </p:nvCxnSpPr>
        <p:spPr>
          <a:xfrm flipV="1">
            <a:off x="8563339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10">
            <a:extLst>
              <a:ext uri="{FF2B5EF4-FFF2-40B4-BE49-F238E27FC236}">
                <a16:creationId xmlns:a16="http://schemas.microsoft.com/office/drawing/2014/main" id="{C909065B-A8EF-B62D-295C-F7DFA4F49DD4}"/>
              </a:ext>
            </a:extLst>
          </p:cNvPr>
          <p:cNvSpPr txBox="1"/>
          <p:nvPr/>
        </p:nvSpPr>
        <p:spPr>
          <a:xfrm>
            <a:off x="608993" y="4734308"/>
            <a:ext cx="190528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171450" indent="-1714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Consider incorporating transformers for CUCU's longer and more successful monologues. </a:t>
            </a: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64AA19C0-135E-BDCC-7791-C73003C6820A}"/>
              </a:ext>
            </a:extLst>
          </p:cNvPr>
          <p:cNvSpPr txBox="1"/>
          <p:nvPr/>
        </p:nvSpPr>
        <p:spPr>
          <a:xfrm>
            <a:off x="3203937" y="4734308"/>
            <a:ext cx="1286796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After chat-bot modification, we will beta test the effectiveness of the product with a focus group</a:t>
            </a:r>
            <a:endParaRPr lang="en-US" sz="1200">
              <a:solidFill>
                <a:srgbClr val="02005E"/>
              </a:solidFill>
              <a:latin typeface="Pfizer Diatype Office" panose="020B0504040202060203" pitchFamily="34" charset="77"/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0D4C594B-800E-98A5-95F2-5B2881E6FF58}"/>
              </a:ext>
            </a:extLst>
          </p:cNvPr>
          <p:cNvSpPr txBox="1"/>
          <p:nvPr/>
        </p:nvSpPr>
        <p:spPr>
          <a:xfrm>
            <a:off x="4909813" y="4734308"/>
            <a:ext cx="190528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Launch with select schools in Brooklyn and Queens, spend time on-boarding and educating students and teachers on best practices.</a:t>
            </a:r>
            <a:endParaRPr lang="en-US"/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820EC4F4-64D0-A658-97F5-A4213B1DEC13}"/>
              </a:ext>
            </a:extLst>
          </p:cNvPr>
          <p:cNvSpPr txBox="1"/>
          <p:nvPr/>
        </p:nvSpPr>
        <p:spPr>
          <a:xfrm>
            <a:off x="8847609" y="4734308"/>
            <a:ext cx="253702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Based on feedback, CUCU will expand to other NYC schools, including boarding and private schools. </a:t>
            </a:r>
            <a:endParaRPr lang="en-US"/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C34D0A07-93DA-8F9A-8A98-D50B27542193}"/>
              </a:ext>
            </a:extLst>
          </p:cNvPr>
          <p:cNvSpPr txBox="1"/>
          <p:nvPr/>
        </p:nvSpPr>
        <p:spPr>
          <a:xfrm>
            <a:off x="7174298" y="4734308"/>
            <a:ext cx="1286796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200">
                <a:solidFill>
                  <a:srgbClr val="02005E"/>
                </a:solidFill>
                <a:latin typeface="Pfizer Diatype Office"/>
              </a:rPr>
              <a:t>Iterate on feedback received and constantly push to innovate and expand the market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CF7D08-B917-D54F-EF25-D511EA75DDA6}"/>
              </a:ext>
            </a:extLst>
          </p:cNvPr>
          <p:cNvSpPr txBox="1"/>
          <p:nvPr/>
        </p:nvSpPr>
        <p:spPr>
          <a:xfrm>
            <a:off x="659363" y="2661387"/>
            <a:ext cx="97782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Winter</a:t>
            </a:r>
            <a:endParaRPr lang="en-US" sz="14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400">
                <a:solidFill>
                  <a:srgbClr val="02005E"/>
                </a:solidFill>
                <a:latin typeface="Pfizer Diatype Office"/>
              </a:rPr>
              <a:t>2024</a:t>
            </a:r>
            <a:endParaRPr sz="1400">
              <a:solidFill>
                <a:srgbClr val="02005E"/>
              </a:solidFill>
              <a:latin typeface="Pfizer Diatype Office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F97719-254D-DB3B-25F5-B483ED71C19E}"/>
              </a:ext>
            </a:extLst>
          </p:cNvPr>
          <p:cNvCxnSpPr>
            <a:cxnSpLocks/>
          </p:cNvCxnSpPr>
          <p:nvPr/>
        </p:nvCxnSpPr>
        <p:spPr>
          <a:xfrm flipV="1">
            <a:off x="624946" y="2661388"/>
            <a:ext cx="0" cy="888239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851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85C40C-3DC8-6ADA-888E-FCCF3DF42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E320D-CFAB-0313-39DB-04DD467774D4}"/>
              </a:ext>
            </a:extLst>
          </p:cNvPr>
          <p:cNvSpPr txBox="1">
            <a:spLocks/>
          </p:cNvSpPr>
          <p:nvPr/>
        </p:nvSpPr>
        <p:spPr>
          <a:xfrm>
            <a:off x="614625" y="648063"/>
            <a:ext cx="4109954" cy="3601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799"/>
              </a:lnSpc>
            </a:pPr>
            <a:r>
              <a:rPr lang="en-US" sz="3500" b="1" spc="-25">
                <a:solidFill>
                  <a:schemeClr val="accent1"/>
                </a:solidFill>
                <a:latin typeface="Pfizer Tomorrow"/>
              </a:rPr>
              <a:t>Works Cited</a:t>
            </a:r>
            <a:endParaRPr lang="en-US" sz="3500">
              <a:solidFill>
                <a:schemeClr val="accent1"/>
              </a:solidFill>
              <a:latin typeface="Pfizer Tomo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3DEB2-6255-41FB-D24A-8AFBC302F7C0}"/>
              </a:ext>
            </a:extLst>
          </p:cNvPr>
          <p:cNvSpPr txBox="1"/>
          <p:nvPr/>
        </p:nvSpPr>
        <p:spPr>
          <a:xfrm>
            <a:off x="608992" y="1324904"/>
            <a:ext cx="10845516" cy="497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“Addressing the State of Behavioral Health in New York City.” </a:t>
            </a:r>
            <a:r>
              <a:rPr lang="en-US" sz="1900" i="1">
                <a:solidFill>
                  <a:schemeClr val="accent1"/>
                </a:solidFill>
                <a:ea typeface="+mn-lt"/>
                <a:cs typeface="+mn-lt"/>
              </a:rPr>
              <a:t>McKinsey &amp; Company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, 16 Feb. 2022, 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www.mckinsey.com/industries/public-sector/our-insights/addressing-the-state-of-behavioral-health-in-new-york-city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. Accessed 12 Sept. 2024. 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“The State of Mental Health of New Yorkers.” </a:t>
            </a:r>
            <a:r>
              <a:rPr lang="en-US" sz="1900" i="1" err="1">
                <a:solidFill>
                  <a:schemeClr val="accent1"/>
                </a:solidFill>
                <a:ea typeface="+mn-lt"/>
                <a:cs typeface="+mn-lt"/>
              </a:rPr>
              <a:t>NYC.Gov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, 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www.nyc.gov/assets/doh/downloads/pdf/mh/state-of-mental-health-new-yorkers.pdf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. Accessed 12 Sept. 2024. 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Bamberger, Cayla. “NYC Schools ‘not Equipped’ to Support Student Mental Health, State Audit Finds.” </a:t>
            </a:r>
            <a:r>
              <a:rPr lang="en-US" sz="1900" i="1">
                <a:solidFill>
                  <a:schemeClr val="accent1"/>
                </a:solidFill>
                <a:ea typeface="+mn-lt"/>
                <a:cs typeface="+mn-lt"/>
              </a:rPr>
              <a:t>New York Post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, 19 Aug. 2022, nypost.com/2022/08/18/</a:t>
            </a:r>
            <a:r>
              <a:rPr lang="en-US" sz="1900" err="1">
                <a:solidFill>
                  <a:schemeClr val="accent1"/>
                </a:solidFill>
                <a:ea typeface="+mn-lt"/>
                <a:cs typeface="+mn-lt"/>
              </a:rPr>
              <a:t>nyc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-schools-not-equipped-to-support-student-mental-health-audit/. Accessed 12 Sept. 2024. 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“DiNapoli: NYC Department of Education Must Do More to Combat Mental Health Crisis among Youth.” </a:t>
            </a:r>
            <a:r>
              <a:rPr lang="en-US" sz="1900" i="1">
                <a:solidFill>
                  <a:schemeClr val="accent1"/>
                </a:solidFill>
                <a:ea typeface="+mn-lt"/>
                <a:cs typeface="+mn-lt"/>
              </a:rPr>
              <a:t>Office of the New York State Comptroller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, 18 Aug. 2022, 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www.osc.ny.gov/press/releases/2022/08/dinapoli-nyc-department-education-must-do-more-combat-mental-health-crisis-among-youth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. Accessed 12 Sept. 2024. </a:t>
            </a:r>
            <a:endParaRPr lang="en-US" sz="1900">
              <a:solidFill>
                <a:schemeClr val="accent1"/>
              </a:solidFill>
              <a:latin typeface="Arial"/>
              <a:cs typeface="Arial"/>
            </a:endParaRPr>
          </a:p>
          <a:p>
            <a:pPr marL="342900" indent="-34290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“Youth Mental Health and Social Media Usage.” </a:t>
            </a:r>
            <a:r>
              <a:rPr lang="en-US" sz="1900" i="1">
                <a:solidFill>
                  <a:schemeClr val="accent1"/>
                </a:solidFill>
                <a:ea typeface="+mn-lt"/>
                <a:cs typeface="+mn-lt"/>
              </a:rPr>
              <a:t>Youth Mental Health and Social Media Usage - NYC Health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, 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www.nyc.gov/site/doh/health/health-topics/youth-mental-health-and-social-media.page#:~:text=In%202021%2C%2038%25%20of%20the,the%20past%20year%20in%202021</a:t>
            </a:r>
            <a:r>
              <a:rPr lang="en-US" sz="1900">
                <a:solidFill>
                  <a:schemeClr val="accent1"/>
                </a:solidFill>
                <a:ea typeface="+mn-lt"/>
                <a:cs typeface="+mn-lt"/>
              </a:rPr>
              <a:t>. Accessed 12 Sept. 2024. 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900">
              <a:solidFill>
                <a:schemeClr val="accent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695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2435FB-8144-93FB-4A83-EDFFE64B83F4}"/>
              </a:ext>
            </a:extLst>
          </p:cNvPr>
          <p:cNvSpPr txBox="1">
            <a:spLocks/>
          </p:cNvSpPr>
          <p:nvPr/>
        </p:nvSpPr>
        <p:spPr>
          <a:xfrm>
            <a:off x="2838191" y="2427044"/>
            <a:ext cx="10514231" cy="121828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9498"/>
              </a:lnSpc>
            </a:pPr>
            <a:r>
              <a:rPr lang="en-US" sz="9600" b="1" spc="-50">
                <a:solidFill>
                  <a:schemeClr val="bg1"/>
                </a:solidFill>
                <a:latin typeface="Pfizer Tomorrow"/>
              </a:rPr>
              <a:t>Thank You! </a:t>
            </a:r>
            <a:endParaRPr lang="en-US" sz="9648" b="1" spc="-50">
              <a:solidFill>
                <a:schemeClr val="bg1"/>
              </a:solidFill>
              <a:latin typeface="Pfizer Tomorrow" panose="020105030402010603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57369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651B7-041D-02F7-E2F5-AA1EFF3B01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1990725" cy="123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l" defTabSz="228543" rtl="0" eaLnBrk="1" latinLnBrk="0" hangingPunct="1">
              <a:defRPr sz="550" b="0" i="0" kern="1200">
                <a:solidFill>
                  <a:schemeClr val="accent1"/>
                </a:solidFill>
                <a:latin typeface="Pfizer Diatype Light" panose="020B0404040202060203" pitchFamily="34" charset="77"/>
                <a:ea typeface="+mn-ea"/>
                <a:cs typeface="+mn-cs"/>
              </a:defRPr>
            </a:lvl1pPr>
            <a:lvl2pPr marL="2285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86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29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71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14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257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00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3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fizer Diatype Office Light" panose="020B0404040202060203" pitchFamily="34" charset="77"/>
              </a:rPr>
              <a:t>03.21.2024</a:t>
            </a:r>
            <a:endParaRPr lang="en-US">
              <a:solidFill>
                <a:schemeClr val="bg1"/>
              </a:solidFill>
              <a:latin typeface="Pfizer Diatype Office Light" panose="020B0404040202060203" pitchFamily="34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9492B7-43F0-3BE7-5685-FA278646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615" y="4764093"/>
            <a:ext cx="9186800" cy="3811609"/>
          </a:xfrm>
        </p:spPr>
        <p:txBody>
          <a:bodyPr lIns="91440" tIns="45720" rIns="91440" bIns="45720" anchor="t"/>
          <a:lstStyle/>
          <a:p>
            <a:r>
              <a:rPr lang="en-US" spc="-50">
                <a:latin typeface="Pfizer Tomorrow"/>
              </a:rPr>
              <a:t>Our Team</a:t>
            </a:r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B9EA074-96EF-23CE-6355-B0798DEA27AC}"/>
              </a:ext>
            </a:extLst>
          </p:cNvPr>
          <p:cNvSpPr txBox="1">
            <a:spLocks/>
          </p:cNvSpPr>
          <p:nvPr/>
        </p:nvSpPr>
        <p:spPr>
          <a:xfrm>
            <a:off x="6238220" y="3431569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z="8000" spc="-50">
                <a:latin typeface="Pfizer Tomorrow"/>
              </a:rPr>
              <a:t>01</a:t>
            </a:r>
            <a:endParaRPr lang="en-US" sz="8000" spc="-50"/>
          </a:p>
        </p:txBody>
      </p:sp>
    </p:spTree>
    <p:extLst>
      <p:ext uri="{BB962C8B-B14F-4D97-AF65-F5344CB8AC3E}">
        <p14:creationId xmlns:p14="http://schemas.microsoft.com/office/powerpoint/2010/main" val="302699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54;p71">
            <a:extLst>
              <a:ext uri="{FF2B5EF4-FFF2-40B4-BE49-F238E27FC236}">
                <a16:creationId xmlns:a16="http://schemas.microsoft.com/office/drawing/2014/main" id="{DB459399-ED19-22D6-8D37-7F7DB76E2326}"/>
              </a:ext>
            </a:extLst>
          </p:cNvPr>
          <p:cNvSpPr txBox="1"/>
          <p:nvPr/>
        </p:nvSpPr>
        <p:spPr>
          <a:xfrm>
            <a:off x="615419" y="5428991"/>
            <a:ext cx="2097742" cy="36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800" b="1">
                <a:solidFill>
                  <a:srgbClr val="0000CA"/>
                </a:solidFill>
                <a:latin typeface="Pfizer Tomorrow"/>
                <a:sym typeface="Inter Tight"/>
              </a:rPr>
              <a:t>Lizelle Ocfemia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638F78-47E4-34CA-C79C-79C28DC4E5C6}"/>
              </a:ext>
            </a:extLst>
          </p:cNvPr>
          <p:cNvSpPr txBox="1">
            <a:spLocks/>
          </p:cNvSpPr>
          <p:nvPr/>
        </p:nvSpPr>
        <p:spPr>
          <a:xfrm>
            <a:off x="660215" y="648063"/>
            <a:ext cx="4109954" cy="87844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50" b="1" spc="-25">
                <a:solidFill>
                  <a:srgbClr val="0000CA"/>
                </a:solidFill>
              </a:rPr>
              <a:t>Our Team </a:t>
            </a:r>
            <a:br>
              <a:rPr lang="en-US" sz="1100" b="1" spc="-25">
                <a:ea typeface="+mj-lt"/>
                <a:cs typeface="+mj-lt"/>
              </a:rPr>
            </a:br>
            <a:endParaRPr lang="en-US" sz="1100" b="1" spc="-25">
              <a:solidFill>
                <a:srgbClr val="0000CA"/>
              </a:solidFill>
              <a:ea typeface="+mj-lt"/>
              <a:cs typeface="+mj-lt"/>
            </a:endParaRPr>
          </a:p>
          <a:p>
            <a:pPr>
              <a:lnSpc>
                <a:spcPts val="2799"/>
              </a:lnSpc>
            </a:pPr>
            <a:endParaRPr lang="en-US" sz="2650" b="1" spc="-25">
              <a:solidFill>
                <a:srgbClr val="0000CA"/>
              </a:solidFill>
            </a:endParaRPr>
          </a:p>
        </p:txBody>
      </p:sp>
      <p:sp>
        <p:nvSpPr>
          <p:cNvPr id="16" name="Google Shape;454;p71">
            <a:extLst>
              <a:ext uri="{FF2B5EF4-FFF2-40B4-BE49-F238E27FC236}">
                <a16:creationId xmlns:a16="http://schemas.microsoft.com/office/drawing/2014/main" id="{5F059849-3B83-B2AA-BA0E-5A2030EC65A9}"/>
              </a:ext>
            </a:extLst>
          </p:cNvPr>
          <p:cNvSpPr txBox="1"/>
          <p:nvPr/>
        </p:nvSpPr>
        <p:spPr>
          <a:xfrm>
            <a:off x="615419" y="5695655"/>
            <a:ext cx="2097742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600">
                <a:solidFill>
                  <a:srgbClr val="0000CA"/>
                </a:solidFill>
                <a:latin typeface="Pfizer Diatype Office"/>
                <a:sym typeface="Inter Tight"/>
              </a:rPr>
              <a:t>EE’25</a:t>
            </a:r>
            <a:endParaRPr lang="en-US"/>
          </a:p>
        </p:txBody>
      </p:sp>
      <p:sp>
        <p:nvSpPr>
          <p:cNvPr id="26" name="Google Shape;454;p71">
            <a:extLst>
              <a:ext uri="{FF2B5EF4-FFF2-40B4-BE49-F238E27FC236}">
                <a16:creationId xmlns:a16="http://schemas.microsoft.com/office/drawing/2014/main" id="{503AF910-1048-C64F-DE02-4998128F3497}"/>
              </a:ext>
            </a:extLst>
          </p:cNvPr>
          <p:cNvSpPr txBox="1"/>
          <p:nvPr/>
        </p:nvSpPr>
        <p:spPr>
          <a:xfrm>
            <a:off x="2821122" y="5428991"/>
            <a:ext cx="2097742" cy="36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800" b="1">
                <a:solidFill>
                  <a:srgbClr val="0000CA"/>
                </a:solidFill>
                <a:latin typeface="Pfizer Tomorrow"/>
                <a:sym typeface="Inter Tight"/>
              </a:rPr>
              <a:t>Lamiah Khan</a:t>
            </a:r>
            <a:endParaRPr lang="en-US"/>
          </a:p>
        </p:txBody>
      </p:sp>
      <p:sp>
        <p:nvSpPr>
          <p:cNvPr id="27" name="Google Shape;454;p71">
            <a:extLst>
              <a:ext uri="{FF2B5EF4-FFF2-40B4-BE49-F238E27FC236}">
                <a16:creationId xmlns:a16="http://schemas.microsoft.com/office/drawing/2014/main" id="{15E609D4-D77C-CB20-1906-505793347FBD}"/>
              </a:ext>
            </a:extLst>
          </p:cNvPr>
          <p:cNvSpPr txBox="1"/>
          <p:nvPr/>
        </p:nvSpPr>
        <p:spPr>
          <a:xfrm>
            <a:off x="2821122" y="5695655"/>
            <a:ext cx="2097742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600">
                <a:solidFill>
                  <a:srgbClr val="0000CA"/>
                </a:solidFill>
                <a:latin typeface="Pfizer Diatype Office"/>
                <a:sym typeface="Inter Tight"/>
              </a:rPr>
              <a:t>EE’26</a:t>
            </a:r>
            <a:endParaRPr lang="en-US"/>
          </a:p>
        </p:txBody>
      </p:sp>
      <p:sp>
        <p:nvSpPr>
          <p:cNvPr id="28" name="Google Shape;454;p71">
            <a:extLst>
              <a:ext uri="{FF2B5EF4-FFF2-40B4-BE49-F238E27FC236}">
                <a16:creationId xmlns:a16="http://schemas.microsoft.com/office/drawing/2014/main" id="{95A6599F-9A69-0ADC-E418-5AD547A5A26E}"/>
              </a:ext>
            </a:extLst>
          </p:cNvPr>
          <p:cNvSpPr txBox="1"/>
          <p:nvPr/>
        </p:nvSpPr>
        <p:spPr>
          <a:xfrm>
            <a:off x="5049682" y="5428991"/>
            <a:ext cx="2097742" cy="36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800" b="1">
                <a:solidFill>
                  <a:srgbClr val="0000CA"/>
                </a:solidFill>
                <a:latin typeface="Pfizer Tomorrow"/>
              </a:rPr>
              <a:t>Lei/Raymond Chi</a:t>
            </a:r>
          </a:p>
        </p:txBody>
      </p:sp>
      <p:sp>
        <p:nvSpPr>
          <p:cNvPr id="29" name="Google Shape;454;p71">
            <a:extLst>
              <a:ext uri="{FF2B5EF4-FFF2-40B4-BE49-F238E27FC236}">
                <a16:creationId xmlns:a16="http://schemas.microsoft.com/office/drawing/2014/main" id="{1172AF6B-AA79-1226-05D8-3DBD9D0F4EB9}"/>
              </a:ext>
            </a:extLst>
          </p:cNvPr>
          <p:cNvSpPr txBox="1"/>
          <p:nvPr/>
        </p:nvSpPr>
        <p:spPr>
          <a:xfrm>
            <a:off x="5049682" y="5695655"/>
            <a:ext cx="2097742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600">
                <a:solidFill>
                  <a:srgbClr val="0000CA"/>
                </a:solidFill>
                <a:latin typeface="Pfizer Diatype Office"/>
                <a:sym typeface="Inter Tight"/>
              </a:rPr>
              <a:t>EE’25</a:t>
            </a:r>
            <a:endParaRPr lang="en-US"/>
          </a:p>
        </p:txBody>
      </p:sp>
      <p:sp>
        <p:nvSpPr>
          <p:cNvPr id="32" name="Google Shape;454;p71">
            <a:extLst>
              <a:ext uri="{FF2B5EF4-FFF2-40B4-BE49-F238E27FC236}">
                <a16:creationId xmlns:a16="http://schemas.microsoft.com/office/drawing/2014/main" id="{F12215D0-0FD4-4219-D3F4-8DF23CADD261}"/>
              </a:ext>
            </a:extLst>
          </p:cNvPr>
          <p:cNvSpPr txBox="1"/>
          <p:nvPr/>
        </p:nvSpPr>
        <p:spPr>
          <a:xfrm>
            <a:off x="7266813" y="5428991"/>
            <a:ext cx="2097742" cy="36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800" b="1">
                <a:solidFill>
                  <a:srgbClr val="0000CA"/>
                </a:solidFill>
                <a:latin typeface="Pfizer Tomorrow"/>
                <a:sym typeface="Inter Tight"/>
              </a:rPr>
              <a:t>Aaryan Mahipal</a:t>
            </a:r>
            <a:endParaRPr lang="en-US"/>
          </a:p>
        </p:txBody>
      </p:sp>
      <p:sp>
        <p:nvSpPr>
          <p:cNvPr id="33" name="Google Shape;454;p71">
            <a:extLst>
              <a:ext uri="{FF2B5EF4-FFF2-40B4-BE49-F238E27FC236}">
                <a16:creationId xmlns:a16="http://schemas.microsoft.com/office/drawing/2014/main" id="{C6BE4A09-8C69-D0D0-4859-4BDF81DE072B}"/>
              </a:ext>
            </a:extLst>
          </p:cNvPr>
          <p:cNvSpPr txBox="1"/>
          <p:nvPr/>
        </p:nvSpPr>
        <p:spPr>
          <a:xfrm>
            <a:off x="7266813" y="5695655"/>
            <a:ext cx="2097742" cy="33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600">
                <a:solidFill>
                  <a:srgbClr val="0000CA"/>
                </a:solidFill>
                <a:latin typeface="Pfizer Diatype Office"/>
                <a:sym typeface="Inter Tight"/>
              </a:rPr>
              <a:t>ME’25</a:t>
            </a:r>
            <a:endParaRPr lang="en-US"/>
          </a:p>
        </p:txBody>
      </p:sp>
      <p:sp>
        <p:nvSpPr>
          <p:cNvPr id="34" name="Google Shape;454;p71">
            <a:extLst>
              <a:ext uri="{FF2B5EF4-FFF2-40B4-BE49-F238E27FC236}">
                <a16:creationId xmlns:a16="http://schemas.microsoft.com/office/drawing/2014/main" id="{6F905FE6-9C7F-461F-1A24-FE50AFA30A6F}"/>
              </a:ext>
            </a:extLst>
          </p:cNvPr>
          <p:cNvSpPr txBox="1"/>
          <p:nvPr/>
        </p:nvSpPr>
        <p:spPr>
          <a:xfrm>
            <a:off x="9503528" y="5420131"/>
            <a:ext cx="2097742" cy="36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800" b="1" err="1">
                <a:solidFill>
                  <a:srgbClr val="0000CA"/>
                </a:solidFill>
                <a:latin typeface="Pfizer Tomorrow"/>
                <a:cs typeface="Segoe UI"/>
                <a:sym typeface="Inter Tight"/>
              </a:rPr>
              <a:t>Jaehyeon</a:t>
            </a:r>
            <a:r>
              <a:rPr lang="en" sz="1800" b="1">
                <a:solidFill>
                  <a:srgbClr val="0000CA"/>
                </a:solidFill>
                <a:latin typeface="Pfizer Tomorrow"/>
                <a:cs typeface="Segoe UI"/>
                <a:sym typeface="Inter Tight"/>
              </a:rPr>
              <a:t> Park</a:t>
            </a:r>
            <a:endParaRPr lang="en-US" err="1"/>
          </a:p>
        </p:txBody>
      </p:sp>
      <p:sp>
        <p:nvSpPr>
          <p:cNvPr id="35" name="Google Shape;454;p71">
            <a:extLst>
              <a:ext uri="{FF2B5EF4-FFF2-40B4-BE49-F238E27FC236}">
                <a16:creationId xmlns:a16="http://schemas.microsoft.com/office/drawing/2014/main" id="{C6B169C6-088B-98BC-2ED4-DA4E01FE6A5E}"/>
              </a:ext>
            </a:extLst>
          </p:cNvPr>
          <p:cNvSpPr txBox="1"/>
          <p:nvPr/>
        </p:nvSpPr>
        <p:spPr>
          <a:xfrm>
            <a:off x="9503528" y="5686795"/>
            <a:ext cx="2097742" cy="58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t" anchorCtr="0">
            <a:spAutoFit/>
          </a:bodyPr>
          <a:lstStyle/>
          <a:p>
            <a:pPr defTabSz="412646"/>
            <a:r>
              <a:rPr lang="en" sz="1600">
                <a:solidFill>
                  <a:srgbClr val="0000CA"/>
                </a:solidFill>
                <a:latin typeface="Pfizer Diatype Office"/>
                <a:sym typeface="Inter Tight"/>
              </a:rPr>
              <a:t>ME’26</a:t>
            </a:r>
          </a:p>
          <a:p>
            <a:pPr defTabSz="412646"/>
            <a:endParaRPr lang="en" sz="1600">
              <a:solidFill>
                <a:srgbClr val="0000CA"/>
              </a:solidFill>
              <a:latin typeface="Pfizer Diatype Office" panose="020B0504040202060203" pitchFamily="34" charset="77"/>
            </a:endParaRPr>
          </a:p>
        </p:txBody>
      </p:sp>
      <p:pic>
        <p:nvPicPr>
          <p:cNvPr id="36" name="Picture 2" descr="placeholder - Peacemakers Network">
            <a:extLst>
              <a:ext uri="{FF2B5EF4-FFF2-40B4-BE49-F238E27FC236}">
                <a16:creationId xmlns:a16="http://schemas.microsoft.com/office/drawing/2014/main" id="{6FDC0E33-06E6-40D6-2D13-C966FC358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0316" y="1265782"/>
            <a:ext cx="2102844" cy="413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placeholder - Peacemakers Network">
            <a:extLst>
              <a:ext uri="{FF2B5EF4-FFF2-40B4-BE49-F238E27FC236}">
                <a16:creationId xmlns:a16="http://schemas.microsoft.com/office/drawing/2014/main" id="{2FB1B958-8DB8-8A9D-0394-BE1F93966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53497" y="1265782"/>
            <a:ext cx="1920488" cy="41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placeholder - Peacemakers Network">
            <a:extLst>
              <a:ext uri="{FF2B5EF4-FFF2-40B4-BE49-F238E27FC236}">
                <a16:creationId xmlns:a16="http://schemas.microsoft.com/office/drawing/2014/main" id="{DEF22E4A-68AC-C3F5-18E9-8D9BF4CB1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44578" y="1265782"/>
            <a:ext cx="2102844" cy="413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9">
            <a:extLst>
              <a:ext uri="{FF2B5EF4-FFF2-40B4-BE49-F238E27FC236}">
                <a16:creationId xmlns:a16="http://schemas.microsoft.com/office/drawing/2014/main" id="{F57BFD8F-7C6E-68FB-CA4A-E1287D47E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08E8DBBD-7273-C911-3361-FC9BF1D6B9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109" r="26531" b="1053"/>
          <a:stretch/>
        </p:blipFill>
        <p:spPr>
          <a:xfrm>
            <a:off x="7260780" y="1265896"/>
            <a:ext cx="2102851" cy="4164429"/>
          </a:xfrm>
          <a:prstGeom prst="rect">
            <a:avLst/>
          </a:prstGeom>
        </p:spPr>
      </p:pic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B3A2C88-804F-687A-7BA3-8AEBE4F42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333" y="1268869"/>
            <a:ext cx="1940502" cy="4160391"/>
          </a:xfrm>
          <a:prstGeom prst="rect">
            <a:avLst/>
          </a:prstGeom>
        </p:spPr>
      </p:pic>
      <p:pic>
        <p:nvPicPr>
          <p:cNvPr id="6" name="Picture 5" descr="A person holding a certificate&#10;&#10;Description automatically generated">
            <a:extLst>
              <a:ext uri="{FF2B5EF4-FFF2-40B4-BE49-F238E27FC236}">
                <a16:creationId xmlns:a16="http://schemas.microsoft.com/office/drawing/2014/main" id="{D792DB20-825A-647F-26E5-6C90540068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471" t="17137" r="26196" b="32453"/>
          <a:stretch/>
        </p:blipFill>
        <p:spPr>
          <a:xfrm>
            <a:off x="606500" y="1265780"/>
            <a:ext cx="2097742" cy="4135693"/>
          </a:xfrm>
          <a:prstGeom prst="rect">
            <a:avLst/>
          </a:prstGeom>
        </p:spPr>
      </p:pic>
      <p:pic>
        <p:nvPicPr>
          <p:cNvPr id="2050" name="Picture 2" descr="Profile photo of Lei Chi">
            <a:extLst>
              <a:ext uri="{FF2B5EF4-FFF2-40B4-BE49-F238E27FC236}">
                <a16:creationId xmlns:a16="http://schemas.microsoft.com/office/drawing/2014/main" id="{06321AD7-B723-12CA-9C99-7A77F78F4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0" t="15506" r="28219" b="3712"/>
          <a:stretch/>
        </p:blipFill>
        <p:spPr bwMode="auto">
          <a:xfrm>
            <a:off x="5008838" y="1263376"/>
            <a:ext cx="2138583" cy="413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의류, 사람, 아이스 스케이팅, 스포츠이(가) 표시된 사진&#10;&#10;자동 생성된 설명">
            <a:extLst>
              <a:ext uri="{FF2B5EF4-FFF2-40B4-BE49-F238E27FC236}">
                <a16:creationId xmlns:a16="http://schemas.microsoft.com/office/drawing/2014/main" id="{EB5A6FFC-A10B-5A7B-4422-FC145F9783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755" t="21140" r="35111" b="31332"/>
          <a:stretch/>
        </p:blipFill>
        <p:spPr>
          <a:xfrm>
            <a:off x="9559317" y="1264216"/>
            <a:ext cx="2100815" cy="417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2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chemeClr val="bg1"/>
                </a:solidFill>
              </a:rPr>
              <a:pPr/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651B7-041D-02F7-E2F5-AA1EFF3B013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24625"/>
            <a:ext cx="1990725" cy="12382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defPPr>
              <a:defRPr lang="en-US"/>
            </a:defPPr>
            <a:lvl1pPr marL="0" algn="l" defTabSz="228543" rtl="0" eaLnBrk="1" latinLnBrk="0" hangingPunct="1">
              <a:defRPr sz="550" b="0" i="0" kern="1200">
                <a:solidFill>
                  <a:schemeClr val="accent1"/>
                </a:solidFill>
                <a:latin typeface="Pfizer Diatype Light" panose="020B0404040202060203" pitchFamily="34" charset="77"/>
                <a:ea typeface="+mn-ea"/>
                <a:cs typeface="+mn-cs"/>
              </a:defRPr>
            </a:lvl1pPr>
            <a:lvl2pPr marL="2285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086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29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71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42714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257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99800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343" algn="l" defTabSz="228543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fizer Diatype Office Light" panose="020B0404040202060203" pitchFamily="34" charset="77"/>
              </a:rPr>
              <a:t>03.21.2024</a:t>
            </a:r>
            <a:endParaRPr lang="en-US">
              <a:solidFill>
                <a:schemeClr val="bg1"/>
              </a:solidFill>
              <a:latin typeface="Pfizer Diatype Office Light" panose="020B0404040202060203" pitchFamily="34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C9492B7-43F0-3BE7-5685-FA278646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615" y="3989067"/>
            <a:ext cx="9186800" cy="3811609"/>
          </a:xfrm>
        </p:spPr>
        <p:txBody>
          <a:bodyPr lIns="91440" tIns="45720" rIns="91440" bIns="45720" anchor="t"/>
          <a:lstStyle/>
          <a:p>
            <a:r>
              <a:rPr lang="en-US" spc="-50">
                <a:solidFill>
                  <a:schemeClr val="accent1"/>
                </a:solidFill>
                <a:latin typeface="Pfizer Tomorrow"/>
              </a:rPr>
              <a:t>Background </a:t>
            </a:r>
            <a:br>
              <a:rPr lang="en-US" spc="-50">
                <a:solidFill>
                  <a:schemeClr val="accent1"/>
                </a:solidFill>
                <a:latin typeface="Pfizer Tomorrow"/>
              </a:rPr>
            </a:br>
            <a:r>
              <a:rPr lang="en-US" spc="-50">
                <a:solidFill>
                  <a:schemeClr val="accent1"/>
                </a:solidFill>
                <a:latin typeface="Pfizer Tomorrow"/>
              </a:rPr>
              <a:t>Research</a:t>
            </a:r>
            <a:endParaRPr lang="en-US" spc="-50">
              <a:solidFill>
                <a:schemeClr val="accent1"/>
              </a:solidFill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AB9EA074-96EF-23CE-6355-B0798DEA27AC}"/>
              </a:ext>
            </a:extLst>
          </p:cNvPr>
          <p:cNvSpPr txBox="1">
            <a:spLocks/>
          </p:cNvSpPr>
          <p:nvPr/>
        </p:nvSpPr>
        <p:spPr>
          <a:xfrm>
            <a:off x="6238220" y="2806338"/>
            <a:ext cx="9186800" cy="381160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171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7200" b="1" kern="1200" spc="-25" dirty="0">
                <a:solidFill>
                  <a:schemeClr val="bg1"/>
                </a:solidFill>
                <a:latin typeface="Pfizer Tomorrow" panose="02010503040201060303" pitchFamily="2" charset="77"/>
                <a:ea typeface="+mj-ea"/>
                <a:cs typeface="+mj-cs"/>
              </a:defRPr>
            </a:lvl1pPr>
          </a:lstStyle>
          <a:p>
            <a:r>
              <a:rPr lang="en-US" sz="8000" spc="-50">
                <a:solidFill>
                  <a:schemeClr val="accent1"/>
                </a:solidFill>
                <a:latin typeface="Pfizer Tomorrow"/>
              </a:rPr>
              <a:t>02</a:t>
            </a:r>
            <a:endParaRPr lang="en-US" sz="8000" spc="-5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1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314B6-B1E3-CD35-820F-AF0CE8CBE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>
            <a:normAutofit/>
          </a:bodyPr>
          <a:lstStyle/>
          <a:p>
            <a:fld id="{2B39012A-6F33-204B-8224-A57BEFB0AAD0}" type="slidenum">
              <a:rPr lang="en-US">
                <a:solidFill>
                  <a:srgbClr val="0000CA"/>
                </a:solidFill>
              </a:rPr>
              <a:pPr/>
              <a:t>7</a:t>
            </a:fld>
            <a:endParaRPr lang="en-US">
              <a:solidFill>
                <a:srgbClr val="0000CA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46B8CD-908C-7D89-70EE-E7B8C1F08D23}"/>
              </a:ext>
            </a:extLst>
          </p:cNvPr>
          <p:cNvSpPr txBox="1">
            <a:spLocks/>
          </p:cNvSpPr>
          <p:nvPr/>
        </p:nvSpPr>
        <p:spPr>
          <a:xfrm>
            <a:off x="675935" y="733712"/>
            <a:ext cx="9042333" cy="46853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9498"/>
              </a:lnSpc>
            </a:pPr>
            <a:r>
              <a:rPr lang="en-US" sz="4500" b="1" spc="-50">
                <a:solidFill>
                  <a:srgbClr val="0000CA"/>
                </a:solidFill>
                <a:latin typeface="Pfizer Tomorrow"/>
              </a:rPr>
              <a:t>"In 2021, 38% of the city's high school students reported feeling so sad or hopeless in the past year, compared with 27% in 2011. "</a:t>
            </a:r>
            <a:endParaRPr lang="en-US" sz="4500"/>
          </a:p>
        </p:txBody>
      </p:sp>
    </p:spTree>
    <p:extLst>
      <p:ext uri="{BB962C8B-B14F-4D97-AF65-F5344CB8AC3E}">
        <p14:creationId xmlns:p14="http://schemas.microsoft.com/office/powerpoint/2010/main" val="205072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1214E-C78B-3E0E-0D30-3E4915EBA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F6B9F04-39BD-911E-CEA8-9AAFF53076B7}"/>
              </a:ext>
            </a:extLst>
          </p:cNvPr>
          <p:cNvSpPr txBox="1"/>
          <p:nvPr/>
        </p:nvSpPr>
        <p:spPr>
          <a:xfrm>
            <a:off x="608992" y="1714904"/>
            <a:ext cx="6535393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>
                <a:solidFill>
                  <a:srgbClr val="02005E"/>
                </a:solidFill>
                <a:latin typeface="Pfizer Diatype Office"/>
              </a:rPr>
              <a:t>Between 2011 and 2021, the city's high school students reporting feeling sad or hopeless increased from 27% to 38%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>
                <a:solidFill>
                  <a:srgbClr val="02005E"/>
                </a:solidFill>
                <a:latin typeface="Pfizer Diatype Office"/>
              </a:rPr>
              <a:t>While majority of teens use music and social media as coping mechanisms, 23% of teens reported criticizing themselves a lot and 15% say they blame themselves for a lot of things.</a:t>
            </a: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Bogle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AE25B-8A5F-AA7D-9935-192B7F1570A1}"/>
              </a:ext>
            </a:extLst>
          </p:cNvPr>
          <p:cNvSpPr txBox="1">
            <a:spLocks/>
          </p:cNvSpPr>
          <p:nvPr/>
        </p:nvSpPr>
        <p:spPr>
          <a:xfrm>
            <a:off x="608595" y="589919"/>
            <a:ext cx="7101854" cy="90794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950" b="1" spc="-25">
                <a:solidFill>
                  <a:schemeClr val="accent1"/>
                </a:solidFill>
                <a:latin typeface="Pfizer Tomorrow"/>
              </a:rPr>
              <a:t>The State of Mental Health in NYC </a:t>
            </a:r>
            <a:endParaRPr lang="en-US">
              <a:solidFill>
                <a:schemeClr val="accent1"/>
              </a:solidFill>
              <a:latin typeface="Pfizer Tomorrow"/>
            </a:endParaRPr>
          </a:p>
          <a:p>
            <a:pPr>
              <a:lnSpc>
                <a:spcPct val="100000"/>
              </a:lnSpc>
            </a:pPr>
            <a:r>
              <a:rPr lang="en-US" sz="2950" b="1" spc="-25">
                <a:solidFill>
                  <a:schemeClr val="accent1"/>
                </a:solidFill>
                <a:latin typeface="Pfizer Tomorrow"/>
              </a:rPr>
              <a:t>schools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0AB568-4A59-1BAA-925A-B5905861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626" y="766802"/>
            <a:ext cx="3374327" cy="5322793"/>
          </a:xfrm>
          <a:prstGeom prst="rect">
            <a:avLst/>
          </a:prstGeom>
        </p:spPr>
      </p:pic>
      <p:pic>
        <p:nvPicPr>
          <p:cNvPr id="4" name="Picture 3" descr="A pie chart with text and numbers&#10;&#10;Description automatically generated">
            <a:extLst>
              <a:ext uri="{FF2B5EF4-FFF2-40B4-BE49-F238E27FC236}">
                <a16:creationId xmlns:a16="http://schemas.microsoft.com/office/drawing/2014/main" id="{BB775C65-790B-61AA-E9E2-18D097C5E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8" y="3198354"/>
            <a:ext cx="3135302" cy="2503225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4ADBA5FD-048C-C797-79DB-D4C6F690407D}"/>
              </a:ext>
            </a:extLst>
          </p:cNvPr>
          <p:cNvSpPr txBox="1"/>
          <p:nvPr/>
        </p:nvSpPr>
        <p:spPr>
          <a:xfrm>
            <a:off x="3878112" y="3197991"/>
            <a:ext cx="3773783" cy="3447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>
                <a:solidFill>
                  <a:srgbClr val="02005E"/>
                </a:solidFill>
                <a:latin typeface="Pfizer Diatype Office"/>
              </a:rPr>
              <a:t>We identify resilience to be a critical measure for the student's ability to bounce back after experiencing stressors or challenges and acknowledge how students may be ill-equipped with negative coping mechanisms. </a:t>
            </a: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r>
              <a:rPr lang="en-US" sz="1600">
                <a:solidFill>
                  <a:srgbClr val="02005E"/>
                </a:solidFill>
                <a:latin typeface="Pfizer Diatype Office"/>
              </a:rPr>
              <a:t>The teenage years can increase exposure to new and unique stressors as students approach high school.</a:t>
            </a: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marL="285750" indent="-285750" defTabSz="1170137">
              <a:buFont typeface="Arial"/>
              <a:buChar char="•"/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Pfizer Diatype Office" panose="020B0504040202060203" pitchFamily="34" charset="77"/>
            </a:endParaRPr>
          </a:p>
          <a:p>
            <a:pPr defTabSz="1170137">
              <a:defRPr sz="1900">
                <a:solidFill>
                  <a:srgbClr val="041E42"/>
                </a:solidFill>
                <a:latin typeface="Bogle Regular"/>
                <a:ea typeface="Bogle Regular"/>
                <a:cs typeface="Bogle Regular"/>
                <a:sym typeface="Bogle Regular"/>
              </a:defRPr>
            </a:pPr>
            <a:endParaRPr lang="en-US" sz="1600">
              <a:solidFill>
                <a:srgbClr val="02005E"/>
              </a:solidFill>
              <a:latin typeface="Bogl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0649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5;p64">
            <a:extLst>
              <a:ext uri="{FF2B5EF4-FFF2-40B4-BE49-F238E27FC236}">
                <a16:creationId xmlns:a16="http://schemas.microsoft.com/office/drawing/2014/main" id="{F2907024-FA49-E62A-4D77-091B63399B10}"/>
              </a:ext>
            </a:extLst>
          </p:cNvPr>
          <p:cNvSpPr/>
          <p:nvPr/>
        </p:nvSpPr>
        <p:spPr>
          <a:xfrm>
            <a:off x="1524595" y="2305197"/>
            <a:ext cx="9142810" cy="1400914"/>
          </a:xfrm>
          <a:prstGeom prst="roundRect">
            <a:avLst>
              <a:gd name="adj" fmla="val 7937"/>
            </a:avLst>
          </a:prstGeom>
          <a:solidFill>
            <a:schemeClr val="accent1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SzPts val="1800"/>
              <a:defRPr/>
            </a:pPr>
            <a:endParaRPr lang="en-US" sz="1700" kern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708B8-AAA0-F4BE-F570-1D689E4B4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B39012A-6F33-204B-8224-A57BEFB0AAD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Google Shape;305;p64">
            <a:extLst>
              <a:ext uri="{FF2B5EF4-FFF2-40B4-BE49-F238E27FC236}">
                <a16:creationId xmlns:a16="http://schemas.microsoft.com/office/drawing/2014/main" id="{270A79D8-CC0C-A894-9772-1956E1F6A7B0}"/>
              </a:ext>
            </a:extLst>
          </p:cNvPr>
          <p:cNvSpPr/>
          <p:nvPr/>
        </p:nvSpPr>
        <p:spPr>
          <a:xfrm>
            <a:off x="1524595" y="3888259"/>
            <a:ext cx="9142810" cy="2055014"/>
          </a:xfrm>
          <a:prstGeom prst="roundRect">
            <a:avLst>
              <a:gd name="adj" fmla="val 6613"/>
            </a:avLst>
          </a:prstGeom>
          <a:solidFill>
            <a:schemeClr val="tx2"/>
          </a:solidFill>
          <a:ln w="28575">
            <a:noFill/>
          </a:ln>
        </p:spPr>
        <p:txBody>
          <a:bodyPr spcFirstLastPara="1" wrap="square" lIns="45711" tIns="22847" rIns="45711" bIns="22847" anchor="t" anchorCtr="0">
            <a:noAutofit/>
          </a:bodyPr>
          <a:lstStyle/>
          <a:p>
            <a:pPr algn="ctr" defTabSz="609433">
              <a:lnSpc>
                <a:spcPct val="130000"/>
              </a:lnSpc>
              <a:buClr>
                <a:srgbClr val="FFFFFF"/>
              </a:buClr>
              <a:buSzPts val="1800"/>
              <a:defRPr/>
            </a:pPr>
            <a:endParaRPr lang="en-US" sz="600" kern="0">
              <a:solidFill>
                <a:srgbClr val="FFFFFF"/>
              </a:solidFill>
              <a:latin typeface="Pfizer Diatype Office" panose="020B0504040202060203" pitchFamily="34" charset="77"/>
              <a:ea typeface="Red Hat Display Medium" panose="02010303040201060303" pitchFamily="2" charset="0"/>
              <a:cs typeface="Red Hat Display Medium" panose="02010303040201060303" pitchFamily="2" charset="0"/>
              <a:sym typeface="Century Gothic"/>
            </a:endParaRPr>
          </a:p>
        </p:txBody>
      </p:sp>
      <p:sp>
        <p:nvSpPr>
          <p:cNvPr id="6" name="Google Shape;305;p64">
            <a:extLst>
              <a:ext uri="{FF2B5EF4-FFF2-40B4-BE49-F238E27FC236}">
                <a16:creationId xmlns:a16="http://schemas.microsoft.com/office/drawing/2014/main" id="{6999FD76-5DED-DF84-7EC7-C8307010A6E6}"/>
              </a:ext>
            </a:extLst>
          </p:cNvPr>
          <p:cNvSpPr/>
          <p:nvPr/>
        </p:nvSpPr>
        <p:spPr>
          <a:xfrm>
            <a:off x="1524595" y="1371868"/>
            <a:ext cx="9142810" cy="760417"/>
          </a:xfrm>
          <a:prstGeom prst="roundRect">
            <a:avLst>
              <a:gd name="adj" fmla="val 12998"/>
            </a:avLst>
          </a:prstGeom>
          <a:solidFill>
            <a:schemeClr val="accent2"/>
          </a:solidFill>
          <a:ln w="28575"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09433">
              <a:lnSpc>
                <a:spcPts val="1400"/>
              </a:lnSpc>
              <a:buClr>
                <a:srgbClr val="FFFFFF"/>
              </a:buClr>
              <a:buSzPts val="1800"/>
              <a:defRPr/>
            </a:pPr>
            <a:r>
              <a:rPr lang="en-US" sz="1700" b="1" kern="0">
                <a:solidFill>
                  <a:schemeClr val="bg1"/>
                </a:solidFill>
                <a:latin typeface="Pfizer Diatype Office"/>
                <a:ea typeface="Red Hat Display Medium" panose="02010303040201060303" pitchFamily="2" charset="0"/>
                <a:cs typeface="Red Hat Display Medium" panose="02010303040201060303" pitchFamily="2" charset="0"/>
                <a:sym typeface="Century Gothic"/>
              </a:rPr>
              <a:t>DOE Mental Health Programs: </a:t>
            </a:r>
            <a:r>
              <a:rPr lang="en-US" sz="1700" kern="0">
                <a:solidFill>
                  <a:schemeClr val="bg1"/>
                </a:solidFill>
                <a:latin typeface="Pfizer Diatype Office"/>
                <a:ea typeface="Red Hat Display Medium" panose="02010303040201060303" pitchFamily="2" charset="0"/>
                <a:cs typeface="Red Hat Display Medium" panose="02010303040201060303" pitchFamily="2" charset="0"/>
                <a:sym typeface="Century Gothic"/>
              </a:rPr>
              <a:t>School counselors, DESSA Screener, Harmony SEL, etc. </a:t>
            </a:r>
            <a:endParaRPr lang="en-US" sz="170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DE34C7-62EE-B8D0-F07B-405DD3428874}"/>
              </a:ext>
            </a:extLst>
          </p:cNvPr>
          <p:cNvGrpSpPr/>
          <p:nvPr/>
        </p:nvGrpSpPr>
        <p:grpSpPr>
          <a:xfrm>
            <a:off x="5822615" y="2100379"/>
            <a:ext cx="546770" cy="380975"/>
            <a:chOff x="11646746" y="4657610"/>
            <a:chExt cx="1093683" cy="762049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20C012FE-AE1F-6673-6F1B-839E67E8CEAA}"/>
                </a:ext>
              </a:extLst>
            </p:cNvPr>
            <p:cNvSpPr/>
            <p:nvPr/>
          </p:nvSpPr>
          <p:spPr>
            <a:xfrm rot="10800000">
              <a:off x="11646746" y="4755199"/>
              <a:ext cx="1093683" cy="6644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648">
                <a:defRPr/>
              </a:pPr>
              <a:endParaRPr lang="en-US" sz="600">
                <a:solidFill>
                  <a:srgbClr val="FFFFFF"/>
                </a:solidFill>
                <a:latin typeface="Pfizer Diatype Office" panose="020B0504040202060203" pitchFamily="34" charset="77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AB832AE5-1834-0BBA-76E3-CC06E23170E6}"/>
                </a:ext>
              </a:extLst>
            </p:cNvPr>
            <p:cNvSpPr/>
            <p:nvPr/>
          </p:nvSpPr>
          <p:spPr>
            <a:xfrm rot="10800000">
              <a:off x="11746727" y="4657610"/>
              <a:ext cx="893721" cy="57885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648">
                <a:defRPr/>
              </a:pPr>
              <a:endParaRPr lang="en-US" sz="600">
                <a:solidFill>
                  <a:srgbClr val="FFFFFF"/>
                </a:solidFill>
                <a:latin typeface="Pfizer Diatype Office" panose="020B0504040202060203" pitchFamily="34" charset="7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A095E44-2238-31D6-45B6-F387A62FD608}"/>
              </a:ext>
            </a:extLst>
          </p:cNvPr>
          <p:cNvSpPr txBox="1"/>
          <p:nvPr/>
        </p:nvSpPr>
        <p:spPr>
          <a:xfrm>
            <a:off x="2022687" y="4305673"/>
            <a:ext cx="8415566" cy="140038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609433">
              <a:buClr>
                <a:srgbClr val="FFFFFF"/>
              </a:buClr>
              <a:buSzPts val="1800"/>
              <a:defRPr/>
            </a:pPr>
            <a:r>
              <a:rPr lang="en-US" sz="1700" kern="0">
                <a:solidFill>
                  <a:srgbClr val="FFFFFF"/>
                </a:solidFill>
                <a:latin typeface="Pfizer Diatype Office"/>
                <a:ea typeface="Red Hat Display Medium" panose="02010303040201060303" pitchFamily="2" charset="0"/>
                <a:cs typeface="Red Hat Display Medium" panose="02010303040201060303" pitchFamily="2" charset="0"/>
              </a:rPr>
              <a:t>"Only 1,101 out of 1,524 public schools had at least one social worker; of those schools, 80% did not meet the recommended social-worker-to-student ratio of 1:250. 423 public schools did not have a social worker at all."</a:t>
            </a:r>
            <a:endParaRPr lang="en-US"/>
          </a:p>
          <a:p>
            <a:pPr algn="ctr" defTabSz="609433">
              <a:buSzPts val="1800"/>
              <a:defRPr/>
            </a:pPr>
            <a:r>
              <a:rPr lang="en-US" sz="1700" kern="0">
                <a:solidFill>
                  <a:srgbClr val="FFFFFF"/>
                </a:solidFill>
                <a:latin typeface="Pfizer Diatype Office"/>
                <a:ea typeface="Red Hat Display Medium" panose="02010303040201060303" pitchFamily="2" charset="0"/>
                <a:cs typeface="Red Hat Display Medium" panose="02010303040201060303" pitchFamily="2" charset="0"/>
              </a:rPr>
              <a:t>-Data collected by DiNapoli's health and safety for schools audit (2022)</a:t>
            </a:r>
          </a:p>
          <a:p>
            <a:pPr algn="ctr" defTabSz="609433">
              <a:buSzPts val="1800"/>
              <a:defRPr/>
            </a:pPr>
            <a:endParaRPr lang="en-US" sz="1700" kern="0">
              <a:solidFill>
                <a:srgbClr val="FFFFFF"/>
              </a:solidFill>
              <a:latin typeface="Pfizer Diatype Office"/>
              <a:ea typeface="Red Hat Display Medium" panose="02010303040201060303" pitchFamily="2" charset="0"/>
              <a:cs typeface="Red Hat Display Medium" panose="02010303040201060303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6137E4-EDB3-7B1F-419C-7D9ACC192D06}"/>
              </a:ext>
            </a:extLst>
          </p:cNvPr>
          <p:cNvGrpSpPr/>
          <p:nvPr/>
        </p:nvGrpSpPr>
        <p:grpSpPr>
          <a:xfrm>
            <a:off x="5822615" y="3703887"/>
            <a:ext cx="546770" cy="380975"/>
            <a:chOff x="11646746" y="7865043"/>
            <a:chExt cx="1093683" cy="762049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0369972F-5F6E-2D0E-0EF2-688E6B2078BC}"/>
                </a:ext>
              </a:extLst>
            </p:cNvPr>
            <p:cNvSpPr/>
            <p:nvPr/>
          </p:nvSpPr>
          <p:spPr>
            <a:xfrm rot="10800000">
              <a:off x="11646746" y="7962632"/>
              <a:ext cx="1093683" cy="66446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648">
                <a:defRPr/>
              </a:pPr>
              <a:endParaRPr lang="en-US" sz="600">
                <a:solidFill>
                  <a:srgbClr val="FFFFFF"/>
                </a:solidFill>
                <a:latin typeface="Pfizer Diatype Office" panose="020B0504040202060203" pitchFamily="34" charset="77"/>
              </a:endParaRPr>
            </a:p>
          </p:txBody>
        </p:sp>
        <p:sp>
          <p:nvSpPr>
            <p:cNvPr id="32" name="Triangle 31">
              <a:extLst>
                <a:ext uri="{FF2B5EF4-FFF2-40B4-BE49-F238E27FC236}">
                  <a16:creationId xmlns:a16="http://schemas.microsoft.com/office/drawing/2014/main" id="{E5A8B495-6140-3F0C-DA81-56AD41C33DAF}"/>
                </a:ext>
              </a:extLst>
            </p:cNvPr>
            <p:cNvSpPr/>
            <p:nvPr/>
          </p:nvSpPr>
          <p:spPr>
            <a:xfrm rot="10800000">
              <a:off x="11746727" y="7865043"/>
              <a:ext cx="893721" cy="57885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648">
                <a:defRPr/>
              </a:pPr>
              <a:endParaRPr lang="en-US" sz="600">
                <a:solidFill>
                  <a:srgbClr val="FFFFFF"/>
                </a:solidFill>
                <a:latin typeface="Pfizer Diatype Office" panose="020B0504040202060203" pitchFamily="34" charset="77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6709D83F-289D-983B-3D65-FCBDAF29B625}"/>
              </a:ext>
            </a:extLst>
          </p:cNvPr>
          <p:cNvSpPr txBox="1">
            <a:spLocks/>
          </p:cNvSpPr>
          <p:nvPr/>
        </p:nvSpPr>
        <p:spPr>
          <a:xfrm>
            <a:off x="3048985" y="662440"/>
            <a:ext cx="5734594" cy="35907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799"/>
              </a:lnSpc>
            </a:pPr>
            <a:r>
              <a:rPr lang="en-US" sz="2650" b="1" spc="-25">
                <a:solidFill>
                  <a:schemeClr val="accent1"/>
                </a:solidFill>
                <a:latin typeface="Pfizer Tomorrow"/>
              </a:rPr>
              <a:t>Mental Health in NYCDOE Schools </a:t>
            </a:r>
            <a:endParaRPr lang="en-US" sz="2650" b="1" spc="-25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6A98E-AC89-6D52-E406-57A7563BA3E8}"/>
              </a:ext>
            </a:extLst>
          </p:cNvPr>
          <p:cNvSpPr txBox="1"/>
          <p:nvPr/>
        </p:nvSpPr>
        <p:spPr>
          <a:xfrm>
            <a:off x="1888215" y="2563957"/>
            <a:ext cx="8415566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609433">
              <a:defRPr/>
            </a:pPr>
            <a:r>
              <a:rPr lang="en-US" sz="1700" kern="0">
                <a:solidFill>
                  <a:srgbClr val="FFFFFF"/>
                </a:solidFill>
                <a:latin typeface="Pfizer Diatype Office"/>
                <a:ea typeface="Red Hat Display Medium" panose="02010303040201060303" pitchFamily="2" charset="0"/>
                <a:cs typeface="Red Hat Display Medium" panose="02010303040201060303" pitchFamily="2" charset="0"/>
              </a:rPr>
              <a:t>"While DOE has shown willingness to confront these issues, many of NY's school children still face a mental health emergency, and schools are not equipped to provide them with support they need." - Comptroller DiNapoli</a:t>
            </a:r>
          </a:p>
          <a:p>
            <a:pPr algn="ctr" defTabSz="609433">
              <a:defRPr/>
            </a:pPr>
            <a:endParaRPr lang="en-US" sz="1700" kern="0">
              <a:solidFill>
                <a:srgbClr val="FFFFFF"/>
              </a:solidFill>
              <a:latin typeface="Pfizer Diatype Office"/>
              <a:ea typeface="Red Hat Display Medium" panose="02010303040201060303" pitchFamily="2" charset="0"/>
              <a:cs typeface="Red Hat Display Medium" panose="020103030402010603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87801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ECTION BREAKER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XT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CHARTS AND OVERVIEW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QUOT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TEXT WITH IMAG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1_TEXT WITH IMAG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BLANK SLIDES">
  <a:themeElements>
    <a:clrScheme name="Pfizer Color Theme">
      <a:dk1>
        <a:srgbClr val="000000"/>
      </a:dk1>
      <a:lt1>
        <a:srgbClr val="FFFFFF"/>
      </a:lt1>
      <a:dk2>
        <a:srgbClr val="000067"/>
      </a:dk2>
      <a:lt2>
        <a:srgbClr val="E0E0E0"/>
      </a:lt2>
      <a:accent1>
        <a:srgbClr val="0000C9"/>
      </a:accent1>
      <a:accent2>
        <a:srgbClr val="0095FF"/>
      </a:accent2>
      <a:accent3>
        <a:srgbClr val="AEE3FF"/>
      </a:accent3>
      <a:accent4>
        <a:srgbClr val="68D1FF"/>
      </a:accent4>
      <a:accent5>
        <a:srgbClr val="00B7A5"/>
      </a:accent5>
      <a:accent6>
        <a:srgbClr val="A68AFF"/>
      </a:accent6>
      <a:hlink>
        <a:srgbClr val="0095FF"/>
      </a:hlink>
      <a:folHlink>
        <a:srgbClr val="0000C9"/>
      </a:folHlink>
    </a:clrScheme>
    <a:fontScheme name="Pfizer Fonts">
      <a:majorFont>
        <a:latin typeface="Pfizer Tomorrow"/>
        <a:ea typeface=""/>
        <a:cs typeface=""/>
      </a:majorFont>
      <a:minorFont>
        <a:latin typeface="Pfizer Diatype Offic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1A22216-49F3-41A2-AC20-F5D1C34C87F0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d5237a3-ffee-4a85-ab6b-15f66bea3ac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D16E1D123C274F8009F6D7EFD64968" ma:contentTypeVersion="18" ma:contentTypeDescription="Create a new document." ma:contentTypeScope="" ma:versionID="098b5ef690e18b29861aed6a805588ef">
  <xsd:schema xmlns:xsd="http://www.w3.org/2001/XMLSchema" xmlns:xs="http://www.w3.org/2001/XMLSchema" xmlns:p="http://schemas.microsoft.com/office/2006/metadata/properties" xmlns:ns3="0d5237a3-ffee-4a85-ab6b-15f66bea3ac9" xmlns:ns4="d72b0af5-b048-4a78-8512-6a7f0c09fff6" targetNamespace="http://schemas.microsoft.com/office/2006/metadata/properties" ma:root="true" ma:fieldsID="00d2cecd9964f4eda85130ebe47499a8" ns3:_="" ns4:_="">
    <xsd:import namespace="0d5237a3-ffee-4a85-ab6b-15f66bea3ac9"/>
    <xsd:import namespace="d72b0af5-b048-4a78-8512-6a7f0c09ff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237a3-ffee-4a85-ab6b-15f66bea3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2b0af5-b048-4a78-8512-6a7f0c09fff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AF75C0-5102-4070-A026-E23CAC59105A}">
  <ds:schemaRefs>
    <ds:schemaRef ds:uri="0d5237a3-ffee-4a85-ab6b-15f66bea3ac9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d72b0af5-b048-4a78-8512-6a7f0c09fff6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D7C206D-D4FF-42B1-BB48-D90C27584D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427FBA-3F98-4984-BED2-9A38473EAC0B}">
  <ds:schemaRefs>
    <ds:schemaRef ds:uri="0d5237a3-ffee-4a85-ab6b-15f66bea3ac9"/>
    <ds:schemaRef ds:uri="d72b0af5-b048-4a78-8512-6a7f0c09ff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2020</Words>
  <Application>Microsoft Office PowerPoint</Application>
  <PresentationFormat>Widescreen</PresentationFormat>
  <Paragraphs>330</Paragraphs>
  <Slides>32</Slides>
  <Notes>13</Notes>
  <HiddenSlides>1</HiddenSlides>
  <MMClips>2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COVER</vt:lpstr>
      <vt:lpstr>SECTION BREAKERS</vt:lpstr>
      <vt:lpstr>TEXT</vt:lpstr>
      <vt:lpstr>CHARTS AND OVERVIEWS</vt:lpstr>
      <vt:lpstr>QUOTES</vt:lpstr>
      <vt:lpstr>TEXT WITH IMAGES</vt:lpstr>
      <vt:lpstr>1_TEXT WITH IMAGES</vt:lpstr>
      <vt:lpstr>BLANK SLIDES</vt:lpstr>
      <vt:lpstr>PowerPoint Presentation</vt:lpstr>
      <vt:lpstr>CUCU: Your Wingman for Mental Well-being!</vt:lpstr>
      <vt:lpstr>PowerPoint Presentation</vt:lpstr>
      <vt:lpstr>Our Team</vt:lpstr>
      <vt:lpstr>PowerPoint Presentation</vt:lpstr>
      <vt:lpstr>Background 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Here</dc:title>
  <dc:creator>Steinkamp, Theodore</dc:creator>
  <cp:lastModifiedBy>Lizelle Ocfemia</cp:lastModifiedBy>
  <cp:revision>2</cp:revision>
  <dcterms:modified xsi:type="dcterms:W3CDTF">2024-09-16T17:59:49Z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791b42f-c435-42ca-9531-75a3f42aae3d_Enabled">
    <vt:lpwstr>true</vt:lpwstr>
  </property>
  <property fmtid="{D5CDD505-2E9C-101B-9397-08002B2CF9AE}" pid="3" name="MSIP_Label_4791b42f-c435-42ca-9531-75a3f42aae3d_SetDate">
    <vt:lpwstr>2024-06-03T17:09:26Z</vt:lpwstr>
  </property>
  <property fmtid="{D5CDD505-2E9C-101B-9397-08002B2CF9AE}" pid="4" name="MSIP_Label_4791b42f-c435-42ca-9531-75a3f42aae3d_Method">
    <vt:lpwstr>Privileged</vt:lpwstr>
  </property>
  <property fmtid="{D5CDD505-2E9C-101B-9397-08002B2CF9AE}" pid="5" name="MSIP_Label_4791b42f-c435-42ca-9531-75a3f42aae3d_Name">
    <vt:lpwstr>4791b42f-c435-42ca-9531-75a3f42aae3d</vt:lpwstr>
  </property>
  <property fmtid="{D5CDD505-2E9C-101B-9397-08002B2CF9AE}" pid="6" name="MSIP_Label_4791b42f-c435-42ca-9531-75a3f42aae3d_SiteId">
    <vt:lpwstr>7a916015-20ae-4ad1-9170-eefd915e9272</vt:lpwstr>
  </property>
  <property fmtid="{D5CDD505-2E9C-101B-9397-08002B2CF9AE}" pid="7" name="MSIP_Label_4791b42f-c435-42ca-9531-75a3f42aae3d_ActionId">
    <vt:lpwstr>23539907-0461-4370-b419-a1fb7a549dab</vt:lpwstr>
  </property>
  <property fmtid="{D5CDD505-2E9C-101B-9397-08002B2CF9AE}" pid="8" name="MSIP_Label_4791b42f-c435-42ca-9531-75a3f42aae3d_ContentBits">
    <vt:lpwstr>0</vt:lpwstr>
  </property>
  <property fmtid="{D5CDD505-2E9C-101B-9397-08002B2CF9AE}" pid="9" name="MediaServiceImageTags">
    <vt:lpwstr/>
  </property>
  <property fmtid="{D5CDD505-2E9C-101B-9397-08002B2CF9AE}" pid="10" name="ContentTypeId">
    <vt:lpwstr>0x0101008CD16E1D123C274F8009F6D7EFD64968</vt:lpwstr>
  </property>
</Properties>
</file>